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5.xml" ContentType="application/vnd.openxmlformats-officedocument.presentationml.slide+xml"/>
  <Override PartName="/docProps/core.xml" ContentType="application/vnd.openxmlformats-package.core-properties+xml"/>
  <Override PartName="/ppt/slideLayouts/slideLayout4.xml" ContentType="application/vnd.openxmlformats-officedocument.presentationml.slideLayout+xml"/>
  <Default Extension="pict" ContentType="image/pict"/>
  <Override PartName="/ppt/slideMasters/slideMaster1.xml" ContentType="application/vnd.openxmlformats-officedocument.presentationml.slideMaster+xml"/>
  <Override PartName="/ppt/slides/slide3.xml" ContentType="application/vnd.openxmlformats-officedocument.presentationml.slide+xml"/>
  <Override PartName="/docProps/app.xml" ContentType="application/vnd.openxmlformats-officedocument.extended-properties+xml"/>
  <Default Extension="xlsx" ContentType="application/vnd.openxmlformats-officedocument.spreadsheetml.sheet"/>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Default Extension="vml" ContentType="application/vnd.openxmlformats-officedocument.vmlDrawing"/>
  <Override PartName="/ppt/slides/slide6.xml" ContentType="application/vnd.openxmlformats-officedocument.presentationml.slide+xml"/>
  <Override PartName="/docProps/custom.xml" ContentType="application/vnd.openxmlformats-officedocument.custom-properties+xml"/>
  <Override PartName="/ppt/slideLayouts/slideLayout5.xml" ContentType="application/vnd.openxmlformats-officedocument.presentationml.slideLayout+xml"/>
  <Override PartName="/ppt/slides/slide4.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sldIdLst>
    <p:sldId id="256" r:id="rId2"/>
    <p:sldId id="268" r:id="rId3"/>
    <p:sldId id="257" r:id="rId4"/>
    <p:sldId id="258" r:id="rId5"/>
    <p:sldId id="261" r:id="rId6"/>
    <p:sldId id="262" r:id="rId7"/>
    <p:sldId id="263" r:id="rId8"/>
    <p:sldId id="264" r:id="rId9"/>
    <p:sldId id="265" r:id="rId10"/>
    <p:sldId id="266" r:id="rId11"/>
    <p:sldId id="267" r:id="rId12"/>
    <p:sldId id="260" r:id="rId13"/>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p:scale>
          <a:sx n="100" d="100"/>
          <a:sy n="100" d="100"/>
        </p:scale>
        <p:origin x="-2592" y="-856"/>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ict"/></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5/12/18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1F487C"/>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5/12/18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1F487C"/>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5/12/18</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1F487C"/>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5/12/18</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5/12/18</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7999"/>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2677921" y="483234"/>
            <a:ext cx="3788156" cy="696594"/>
          </a:xfrm>
          <a:prstGeom prst="rect">
            <a:avLst/>
          </a:prstGeom>
        </p:spPr>
        <p:txBody>
          <a:bodyPr wrap="square" lIns="0" tIns="0" rIns="0" bIns="0">
            <a:spAutoFit/>
          </a:bodyPr>
          <a:lstStyle>
            <a:lvl1pPr>
              <a:defRPr sz="4400" b="1" i="0">
                <a:solidFill>
                  <a:srgbClr val="1F487C"/>
                </a:solidFill>
                <a:latin typeface="Arial"/>
                <a:cs typeface="Arial"/>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5/12/18</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package" Target="../embeddings/Microsoft_Excel_Sheet1.xlsx"/><Relationship Id="rId4" Type="http://schemas.openxmlformats.org/officeDocument/2006/relationships/image" Target="../media/image4.png"/><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object 2"/>
          <p:cNvSpPr/>
          <p:nvPr/>
        </p:nvSpPr>
        <p:spPr>
          <a:xfrm>
            <a:off x="0" y="0"/>
            <a:ext cx="9144000" cy="685799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4800600" y="3777219"/>
            <a:ext cx="3991864" cy="566181"/>
          </a:xfrm>
          <a:prstGeom prst="rect">
            <a:avLst/>
          </a:prstGeom>
        </p:spPr>
        <p:txBody>
          <a:bodyPr vert="horz" wrap="square" lIns="0" tIns="12065" rIns="0" bIns="0" rtlCol="0">
            <a:spAutoFit/>
          </a:bodyPr>
          <a:lstStyle/>
          <a:p>
            <a:pPr marL="12700" algn="r">
              <a:lnSpc>
                <a:spcPct val="100000"/>
              </a:lnSpc>
              <a:spcBef>
                <a:spcPts val="95"/>
              </a:spcBef>
            </a:pPr>
            <a:r>
              <a:rPr lang="en-US" sz="3600" spc="-10" dirty="0" smtClean="0">
                <a:solidFill>
                  <a:srgbClr val="FFFFFF"/>
                </a:solidFill>
              </a:rPr>
              <a:t>14 MAY 2018</a:t>
            </a:r>
            <a:endParaRPr sz="3600" dirty="0"/>
          </a:p>
        </p:txBody>
      </p:sp>
      <p:sp>
        <p:nvSpPr>
          <p:cNvPr id="4" name="object 4"/>
          <p:cNvSpPr txBox="1"/>
          <p:nvPr/>
        </p:nvSpPr>
        <p:spPr>
          <a:xfrm>
            <a:off x="3962400" y="4492309"/>
            <a:ext cx="4857241" cy="961161"/>
          </a:xfrm>
          <a:prstGeom prst="rect">
            <a:avLst/>
          </a:prstGeom>
        </p:spPr>
        <p:txBody>
          <a:bodyPr vert="horz" wrap="square" lIns="0" tIns="12065" rIns="0" bIns="0" rtlCol="0">
            <a:spAutoFit/>
          </a:bodyPr>
          <a:lstStyle/>
          <a:p>
            <a:pPr marL="12700" algn="r">
              <a:lnSpc>
                <a:spcPct val="100000"/>
              </a:lnSpc>
              <a:spcBef>
                <a:spcPts val="95"/>
              </a:spcBef>
            </a:pPr>
            <a:r>
              <a:rPr lang="en-US" sz="2000" b="1" spc="-5" dirty="0" smtClean="0">
                <a:solidFill>
                  <a:srgbClr val="FFFFFF"/>
                </a:solidFill>
                <a:latin typeface="Arial"/>
                <a:cs typeface="Arial"/>
              </a:rPr>
              <a:t>PERMATA BALLROOM,</a:t>
            </a:r>
          </a:p>
          <a:p>
            <a:pPr marL="12700" algn="r">
              <a:lnSpc>
                <a:spcPct val="100000"/>
              </a:lnSpc>
              <a:spcBef>
                <a:spcPts val="95"/>
              </a:spcBef>
            </a:pPr>
            <a:r>
              <a:rPr lang="en-US" sz="2000" b="1" spc="-5" dirty="0" smtClean="0">
                <a:solidFill>
                  <a:srgbClr val="FFFFFF"/>
                </a:solidFill>
                <a:latin typeface="Arial"/>
                <a:cs typeface="Arial"/>
              </a:rPr>
              <a:t>THE PUTERI PACIFIC</a:t>
            </a:r>
          </a:p>
          <a:p>
            <a:pPr marL="12700" algn="r">
              <a:lnSpc>
                <a:spcPct val="100000"/>
              </a:lnSpc>
              <a:spcBef>
                <a:spcPts val="95"/>
              </a:spcBef>
            </a:pPr>
            <a:r>
              <a:rPr lang="en-US" sz="2000" b="1" spc="-5" dirty="0" smtClean="0">
                <a:solidFill>
                  <a:srgbClr val="FFFFFF"/>
                </a:solidFill>
                <a:latin typeface="Arial"/>
                <a:cs typeface="Arial"/>
              </a:rPr>
              <a:t>JOHOR BAHRU</a:t>
            </a:r>
            <a:endParaRPr sz="2000" dirty="0">
              <a:latin typeface="Arial"/>
              <a:cs typeface="Arial"/>
            </a:endParaRPr>
          </a:p>
        </p:txBody>
      </p:sp>
      <p:sp>
        <p:nvSpPr>
          <p:cNvPr id="5" name="object 3"/>
          <p:cNvSpPr txBox="1">
            <a:spLocks/>
          </p:cNvSpPr>
          <p:nvPr/>
        </p:nvSpPr>
        <p:spPr>
          <a:xfrm>
            <a:off x="609601" y="1394422"/>
            <a:ext cx="7391399" cy="566181"/>
          </a:xfrm>
          <a:prstGeom prst="rect">
            <a:avLst/>
          </a:prstGeom>
        </p:spPr>
        <p:txBody>
          <a:bodyPr vert="horz" wrap="square" lIns="0" tIns="12065" rIns="0" bIns="0" rtlCol="0">
            <a:spAutoFit/>
          </a:bodyPr>
          <a:lstStyle>
            <a:lvl1pPr>
              <a:defRPr sz="4400" b="1" i="0">
                <a:solidFill>
                  <a:srgbClr val="1F487C"/>
                </a:solidFill>
                <a:latin typeface="Arial"/>
                <a:ea typeface="+mj-ea"/>
                <a:cs typeface="Arial"/>
              </a:defRPr>
            </a:lvl1pPr>
          </a:lstStyle>
          <a:p>
            <a:pPr marL="12700" algn="ctr">
              <a:spcBef>
                <a:spcPts val="95"/>
              </a:spcBef>
            </a:pPr>
            <a:r>
              <a:rPr lang="en-US" sz="3600" dirty="0" smtClean="0">
                <a:solidFill>
                  <a:srgbClr val="002060"/>
                </a:solidFill>
              </a:rPr>
              <a:t>E.A. TECHNIQUE (M) BERHAD</a:t>
            </a:r>
            <a:endParaRPr lang="en-US" sz="3600" dirty="0">
              <a:solidFill>
                <a:srgbClr val="002060"/>
              </a:solidFill>
            </a:endParaRPr>
          </a:p>
        </p:txBody>
      </p:sp>
      <p:sp>
        <p:nvSpPr>
          <p:cNvPr id="6" name="object 3"/>
          <p:cNvSpPr txBox="1">
            <a:spLocks/>
          </p:cNvSpPr>
          <p:nvPr/>
        </p:nvSpPr>
        <p:spPr>
          <a:xfrm>
            <a:off x="685801" y="1981200"/>
            <a:ext cx="7391399" cy="443070"/>
          </a:xfrm>
          <a:prstGeom prst="rect">
            <a:avLst/>
          </a:prstGeom>
        </p:spPr>
        <p:txBody>
          <a:bodyPr vert="horz" wrap="square" lIns="0" tIns="12065" rIns="0" bIns="0" rtlCol="0">
            <a:spAutoFit/>
          </a:bodyPr>
          <a:lstStyle>
            <a:lvl1pPr>
              <a:defRPr sz="4400" b="1" i="0">
                <a:solidFill>
                  <a:srgbClr val="1F487C"/>
                </a:solidFill>
                <a:latin typeface="Arial"/>
                <a:ea typeface="+mj-ea"/>
                <a:cs typeface="Arial"/>
              </a:defRPr>
            </a:lvl1pPr>
          </a:lstStyle>
          <a:p>
            <a:pPr marL="12700" algn="ctr">
              <a:spcBef>
                <a:spcPts val="95"/>
              </a:spcBef>
            </a:pPr>
            <a:r>
              <a:rPr lang="en-US" sz="2800" dirty="0" smtClean="0">
                <a:solidFill>
                  <a:srgbClr val="C00000"/>
                </a:solidFill>
                <a:latin typeface="+mj-lt"/>
              </a:rPr>
              <a:t>24</a:t>
            </a:r>
            <a:r>
              <a:rPr lang="en-US" sz="2800" baseline="30000" dirty="0" smtClean="0">
                <a:solidFill>
                  <a:srgbClr val="C00000"/>
                </a:solidFill>
                <a:latin typeface="+mj-lt"/>
              </a:rPr>
              <a:t>th</a:t>
            </a:r>
            <a:r>
              <a:rPr lang="en-US" sz="2800" dirty="0" smtClean="0">
                <a:solidFill>
                  <a:srgbClr val="C00000"/>
                </a:solidFill>
                <a:latin typeface="+mj-lt"/>
              </a:rPr>
              <a:t> ANNUAL GENERAL MEETING</a:t>
            </a:r>
            <a:endParaRPr lang="en-US" sz="2800" dirty="0">
              <a:solidFill>
                <a:srgbClr val="C00000"/>
              </a:solidFill>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07313"/>
            <a:ext cx="7010400" cy="430887"/>
          </a:xfrm>
        </p:spPr>
        <p:txBody>
          <a:bodyPr/>
          <a:lstStyle/>
          <a:p>
            <a:r>
              <a:rPr lang="en-US" sz="2800" dirty="0" smtClean="0"/>
              <a:t>FINANCIAL HIGHLIGHTS – FY12 / 2017</a:t>
            </a:r>
            <a:endParaRPr lang="en-MY" sz="2800" dirty="0"/>
          </a:p>
        </p:txBody>
      </p:sp>
      <p:pic>
        <p:nvPicPr>
          <p:cNvPr id="3" name="Picture 2">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23187665-01B5-4EDA-8B71-FB7D75D868A1}"/>
              </a:ext>
            </a:extLst>
          </p:cNvPr>
          <p:cNvPicPr>
            <a:picLocks noChangeAspect="1"/>
          </p:cNvPicPr>
          <p:nvPr/>
        </p:nvPicPr>
        <p:blipFill>
          <a:blip r:embed="rId2"/>
          <a:stretch>
            <a:fillRect/>
          </a:stretch>
        </p:blipFill>
        <p:spPr>
          <a:xfrm>
            <a:off x="296333" y="1143000"/>
            <a:ext cx="4123267" cy="2478347"/>
          </a:xfrm>
          <a:prstGeom prst="rect">
            <a:avLst/>
          </a:prstGeom>
        </p:spPr>
      </p:pic>
      <p:pic>
        <p:nvPicPr>
          <p:cNvPr id="4" name="Picture 3">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EA9CA94A-31D6-40D8-B9A3-3F685E67C838}"/>
              </a:ext>
            </a:extLst>
          </p:cNvPr>
          <p:cNvPicPr>
            <a:picLocks noChangeAspect="1"/>
          </p:cNvPicPr>
          <p:nvPr/>
        </p:nvPicPr>
        <p:blipFill>
          <a:blip r:embed="rId3"/>
          <a:stretch>
            <a:fillRect/>
          </a:stretch>
        </p:blipFill>
        <p:spPr>
          <a:xfrm>
            <a:off x="4563533" y="1143000"/>
            <a:ext cx="4123267" cy="2478347"/>
          </a:xfrm>
          <a:prstGeom prst="rect">
            <a:avLst/>
          </a:prstGeom>
        </p:spPr>
      </p:pic>
      <p:pic>
        <p:nvPicPr>
          <p:cNvPr id="5" name="Picture 4">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466E965B-2999-44F9-BD50-CDF7D85C5D11}"/>
              </a:ext>
            </a:extLst>
          </p:cNvPr>
          <p:cNvPicPr>
            <a:picLocks noChangeAspect="1"/>
          </p:cNvPicPr>
          <p:nvPr/>
        </p:nvPicPr>
        <p:blipFill>
          <a:blip r:embed="rId4"/>
          <a:stretch>
            <a:fillRect/>
          </a:stretch>
        </p:blipFill>
        <p:spPr>
          <a:xfrm>
            <a:off x="296332" y="3657600"/>
            <a:ext cx="4123268" cy="2478347"/>
          </a:xfrm>
          <a:prstGeom prst="rect">
            <a:avLst/>
          </a:prstGeom>
        </p:spPr>
      </p:pic>
      <p:pic>
        <p:nvPicPr>
          <p:cNvPr id="6" name="Picture 5">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53C431FA-039F-4233-B1EC-5D91E81A694A}"/>
              </a:ext>
            </a:extLst>
          </p:cNvPr>
          <p:cNvPicPr>
            <a:picLocks noChangeAspect="1"/>
          </p:cNvPicPr>
          <p:nvPr/>
        </p:nvPicPr>
        <p:blipFill>
          <a:blip r:embed="rId5"/>
          <a:stretch>
            <a:fillRect/>
          </a:stretch>
        </p:blipFill>
        <p:spPr>
          <a:xfrm>
            <a:off x="4563533" y="3657600"/>
            <a:ext cx="4117784" cy="2478347"/>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992734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5932677" cy="430887"/>
          </a:xfrm>
        </p:spPr>
        <p:txBody>
          <a:bodyPr/>
          <a:lstStyle/>
          <a:p>
            <a:r>
              <a:rPr lang="en-US" sz="2800" dirty="0" smtClean="0"/>
              <a:t>GOING FORWARD</a:t>
            </a:r>
            <a:endParaRPr lang="en-MY" sz="2800" dirty="0"/>
          </a:p>
        </p:txBody>
      </p:sp>
      <p:sp>
        <p:nvSpPr>
          <p:cNvPr id="3" name="Content Placeholder 2"/>
          <p:cNvSpPr txBox="1">
            <a:spLocks/>
          </p:cNvSpPr>
          <p:nvPr/>
        </p:nvSpPr>
        <p:spPr>
          <a:xfrm>
            <a:off x="228600" y="1428373"/>
            <a:ext cx="8229600" cy="3981827"/>
          </a:xfrm>
          <a:prstGeom prst="rect">
            <a:avLst/>
          </a:prstGeom>
          <a:solidFill>
            <a:schemeClr val="bg1"/>
          </a:solidFill>
        </p:spPr>
        <p:txBody>
          <a:bodyPr>
            <a:normAutofit fontScale="85000" lnSpcReduction="2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3000" dirty="0" smtClean="0">
                <a:solidFill>
                  <a:srgbClr val="FF0000"/>
                </a:solidFill>
              </a:rPr>
              <a:t>     Focus on growing revenues and returning to profitability</a:t>
            </a:r>
          </a:p>
          <a:p>
            <a:pPr marL="398463" algn="just"/>
            <a:r>
              <a:rPr lang="en-US" sz="2000" dirty="0" smtClean="0"/>
              <a:t>Target to handover the EPCIC project in the first half of 2018 and thereafter to return to our core competencies of marine operations but focusing on securing more charters in both the Oil &amp; Gas as well as port operation segments.</a:t>
            </a:r>
          </a:p>
          <a:p>
            <a:pPr marL="398463" algn="just"/>
            <a:endParaRPr lang="en-US" sz="2000" dirty="0" smtClean="0"/>
          </a:p>
          <a:p>
            <a:r>
              <a:rPr lang="en-US" sz="3000" dirty="0" smtClean="0">
                <a:solidFill>
                  <a:srgbClr val="FF0000"/>
                </a:solidFill>
              </a:rPr>
              <a:t>     Focus on core competencies</a:t>
            </a:r>
          </a:p>
          <a:p>
            <a:pPr marL="398463" algn="just"/>
            <a:r>
              <a:rPr lang="en-US" sz="2000" dirty="0" smtClean="0"/>
              <a:t>The group will seek to improve operational efficiency through aggressive cost management and enhance efficiency in our existing marine operations.  The group’s existing order book as at</a:t>
            </a:r>
            <a:r>
              <a:rPr lang="en-US" sz="2000" dirty="0" smtClean="0"/>
              <a:t> end 2017 </a:t>
            </a:r>
            <a:r>
              <a:rPr lang="en-US" sz="2000" dirty="0" smtClean="0"/>
              <a:t>stands at </a:t>
            </a:r>
            <a:r>
              <a:rPr lang="en-US" sz="2000" dirty="0" smtClean="0"/>
              <a:t>RM609</a:t>
            </a:r>
            <a:r>
              <a:rPr lang="en-US" sz="2000" dirty="0" smtClean="0">
                <a:solidFill>
                  <a:srgbClr val="FF0000"/>
                </a:solidFill>
              </a:rPr>
              <a:t> </a:t>
            </a:r>
            <a:r>
              <a:rPr lang="en-US" sz="2000" dirty="0" smtClean="0"/>
              <a:t>million</a:t>
            </a:r>
            <a:r>
              <a:rPr lang="en-US" sz="2000" dirty="0" smtClean="0">
                <a:solidFill>
                  <a:srgbClr val="FF0000"/>
                </a:solidFill>
              </a:rPr>
              <a:t> </a:t>
            </a:r>
            <a:r>
              <a:rPr lang="en-US" sz="2000" dirty="0" smtClean="0"/>
              <a:t>with an extension period worth an additional </a:t>
            </a:r>
            <a:r>
              <a:rPr lang="en-US" sz="2000" dirty="0" smtClean="0"/>
              <a:t>RM329 </a:t>
            </a:r>
            <a:r>
              <a:rPr lang="en-US" sz="2000" dirty="0" smtClean="0"/>
              <a:t>million</a:t>
            </a:r>
            <a:r>
              <a:rPr lang="en-US" sz="2000" dirty="0" smtClean="0"/>
              <a:t>. At the current month, the group’s order book was approximately RM776.55 million with additional RM375.55 million for </a:t>
            </a:r>
            <a:r>
              <a:rPr lang="en-US" sz="2000" smtClean="0"/>
              <a:t>extension period.</a:t>
            </a:r>
          </a:p>
          <a:p>
            <a:pPr marL="398463" algn="just"/>
            <a:endParaRPr lang="en-US" sz="2000" dirty="0" smtClean="0"/>
          </a:p>
          <a:p>
            <a:r>
              <a:rPr lang="en-US" sz="3000" dirty="0" smtClean="0">
                <a:solidFill>
                  <a:srgbClr val="FF0000"/>
                </a:solidFill>
              </a:rPr>
              <a:t>     Focus on fiscal discipline and financial resilience </a:t>
            </a:r>
          </a:p>
          <a:p>
            <a:pPr marL="398463" algn="just"/>
            <a:r>
              <a:rPr lang="en-US" sz="2100" dirty="0" smtClean="0"/>
              <a:t>The group remain committed to strengthening our balance sheet to further enhance the group’s financial health in order to steer the group back onto the growth path.</a:t>
            </a:r>
            <a:endParaRPr lang="en-US" sz="21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877299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1828800" y="1062335"/>
            <a:ext cx="4784558" cy="1015663"/>
          </a:xfrm>
          <a:prstGeom prst="rect">
            <a:avLst/>
          </a:prstGeom>
          <a:noFill/>
        </p:spPr>
        <p:txBody>
          <a:bodyPr wrap="square" rtlCol="0">
            <a:spAutoFit/>
          </a:bodyPr>
          <a:lstStyle/>
          <a:p>
            <a:pPr algn="ctr"/>
            <a:r>
              <a:rPr lang="en-US" sz="6000" b="1" dirty="0" smtClean="0">
                <a:solidFill>
                  <a:schemeClr val="accent1">
                    <a:lumMod val="50000"/>
                  </a:schemeClr>
                </a:solidFill>
              </a:rPr>
              <a:t>THANK YOU</a:t>
            </a:r>
            <a:endParaRPr lang="en-MY" sz="6000" b="1" dirty="0">
              <a:solidFill>
                <a:schemeClr val="accent1">
                  <a:lumMod val="50000"/>
                </a:schemeClr>
              </a:solidFill>
            </a:endParaRPr>
          </a:p>
        </p:txBody>
      </p:sp>
      <p:sp>
        <p:nvSpPr>
          <p:cNvPr id="6" name="Rectangle 5"/>
          <p:cNvSpPr/>
          <p:nvPr/>
        </p:nvSpPr>
        <p:spPr>
          <a:xfrm>
            <a:off x="4267200" y="2286000"/>
            <a:ext cx="3886200" cy="3108544"/>
          </a:xfrm>
          <a:prstGeom prst="rect">
            <a:avLst/>
          </a:prstGeom>
          <a:solidFill>
            <a:schemeClr val="accent1">
              <a:lumMod val="75000"/>
            </a:schemeClr>
          </a:solidFill>
        </p:spPr>
        <p:txBody>
          <a:bodyPr wrap="square">
            <a:spAutoFit/>
          </a:bodyPr>
          <a:lstStyle/>
          <a:p>
            <a:endParaRPr lang="en-US" sz="1400" b="1" dirty="0" smtClean="0">
              <a:solidFill>
                <a:schemeClr val="bg1"/>
              </a:solidFill>
            </a:endParaRPr>
          </a:p>
          <a:p>
            <a:r>
              <a:rPr lang="en-US" sz="1400" b="1" i="1" dirty="0" smtClean="0">
                <a:solidFill>
                  <a:schemeClr val="bg1"/>
                </a:solidFill>
              </a:rPr>
              <a:t>   DATO</a:t>
            </a:r>
            <a:r>
              <a:rPr lang="en-US" sz="1400" b="1" i="1" dirty="0">
                <a:solidFill>
                  <a:schemeClr val="bg1"/>
                </a:solidFill>
              </a:rPr>
              <a:t>’ IR. ABDUL HAK BIN MD. AMIN</a:t>
            </a:r>
          </a:p>
          <a:p>
            <a:endParaRPr lang="en-US" sz="1400" b="1" i="1" dirty="0">
              <a:solidFill>
                <a:schemeClr val="bg1"/>
              </a:solidFill>
            </a:endParaRPr>
          </a:p>
          <a:p>
            <a:r>
              <a:rPr lang="en-US" sz="1400" b="1" i="1" dirty="0">
                <a:solidFill>
                  <a:schemeClr val="bg1"/>
                </a:solidFill>
              </a:rPr>
              <a:t>   </a:t>
            </a:r>
            <a:r>
              <a:rPr lang="en-US" sz="1400" b="1" i="1" u="sng" dirty="0" smtClean="0">
                <a:solidFill>
                  <a:schemeClr val="bg1"/>
                </a:solidFill>
              </a:rPr>
              <a:t>Address:</a:t>
            </a:r>
          </a:p>
          <a:p>
            <a:r>
              <a:rPr lang="en-US" sz="1400" b="1" i="1" dirty="0">
                <a:solidFill>
                  <a:schemeClr val="bg1"/>
                </a:solidFill>
              </a:rPr>
              <a:t>  Setiawangsa Business Suites</a:t>
            </a:r>
            <a:br>
              <a:rPr lang="en-US" sz="1400" b="1" i="1" dirty="0">
                <a:solidFill>
                  <a:schemeClr val="bg1"/>
                </a:solidFill>
              </a:rPr>
            </a:br>
            <a:r>
              <a:rPr lang="en-US" sz="1400" b="1" i="1" dirty="0">
                <a:solidFill>
                  <a:schemeClr val="bg1"/>
                </a:solidFill>
              </a:rPr>
              <a:t>  Unit C-3A-3A, No.2 Jalan Setiawangsa 11,</a:t>
            </a:r>
            <a:br>
              <a:rPr lang="en-US" sz="1400" b="1" i="1" dirty="0">
                <a:solidFill>
                  <a:schemeClr val="bg1"/>
                </a:solidFill>
              </a:rPr>
            </a:br>
            <a:r>
              <a:rPr lang="en-US" sz="1400" b="1" i="1" dirty="0">
                <a:solidFill>
                  <a:schemeClr val="bg1"/>
                </a:solidFill>
              </a:rPr>
              <a:t>  Taman Setiawangsa, 54200 Kuala Lumpur,</a:t>
            </a:r>
            <a:br>
              <a:rPr lang="en-US" sz="1400" b="1" i="1" dirty="0">
                <a:solidFill>
                  <a:schemeClr val="bg1"/>
                </a:solidFill>
              </a:rPr>
            </a:br>
            <a:r>
              <a:rPr lang="en-US" sz="1400" b="1" i="1" dirty="0">
                <a:solidFill>
                  <a:schemeClr val="bg1"/>
                </a:solidFill>
              </a:rPr>
              <a:t>  Malaysia.</a:t>
            </a:r>
          </a:p>
          <a:p>
            <a:endParaRPr lang="en-US" sz="1400" b="1" i="1" dirty="0">
              <a:solidFill>
                <a:schemeClr val="bg1"/>
              </a:solidFill>
            </a:endParaRPr>
          </a:p>
          <a:p>
            <a:r>
              <a:rPr lang="en-US" sz="1400" b="1" i="1" dirty="0">
                <a:solidFill>
                  <a:schemeClr val="bg1"/>
                </a:solidFill>
              </a:rPr>
              <a:t>  </a:t>
            </a:r>
            <a:r>
              <a:rPr lang="en-US" sz="1400" b="1" i="1" u="sng" dirty="0" smtClean="0">
                <a:solidFill>
                  <a:schemeClr val="bg1"/>
                </a:solidFill>
              </a:rPr>
              <a:t>Contact: </a:t>
            </a:r>
            <a:endParaRPr lang="en-US" sz="1400" b="1" i="1" u="sng" dirty="0">
              <a:solidFill>
                <a:schemeClr val="bg1"/>
              </a:solidFill>
            </a:endParaRPr>
          </a:p>
          <a:p>
            <a:r>
              <a:rPr lang="en-US" sz="1400" b="1" i="1" dirty="0">
                <a:solidFill>
                  <a:schemeClr val="bg1"/>
                </a:solidFill>
              </a:rPr>
              <a:t>  Tel      : 03 4252 5422 </a:t>
            </a:r>
          </a:p>
          <a:p>
            <a:r>
              <a:rPr lang="en-US" sz="1400" b="1" i="1" dirty="0">
                <a:solidFill>
                  <a:schemeClr val="bg1"/>
                </a:solidFill>
              </a:rPr>
              <a:t>  Fax     : 03 4252 2163 / 03 4251 2985  	 </a:t>
            </a:r>
          </a:p>
          <a:p>
            <a:r>
              <a:rPr lang="en-US" sz="1400" b="1" i="1" dirty="0">
                <a:solidFill>
                  <a:schemeClr val="bg1"/>
                </a:solidFill>
              </a:rPr>
              <a:t>  Email : </a:t>
            </a:r>
            <a:r>
              <a:rPr lang="en-US" sz="1400" b="1" i="1" dirty="0" smtClean="0">
                <a:solidFill>
                  <a:schemeClr val="bg1"/>
                </a:solidFill>
              </a:rPr>
              <a:t>eat@Eatechnique.com.my</a:t>
            </a:r>
          </a:p>
          <a:p>
            <a:endParaRPr lang="en-US" sz="1400" b="1" i="1" dirty="0">
              <a:solidFill>
                <a:schemeClr val="bg1"/>
              </a:solidFill>
            </a:endParaRPr>
          </a:p>
        </p:txBody>
      </p:sp>
      <p:sp>
        <p:nvSpPr>
          <p:cNvPr id="7" name="TextBox 6"/>
          <p:cNvSpPr txBox="1"/>
          <p:nvPr/>
        </p:nvSpPr>
        <p:spPr>
          <a:xfrm>
            <a:off x="1295400" y="3392269"/>
            <a:ext cx="2667000" cy="646331"/>
          </a:xfrm>
          <a:prstGeom prst="rect">
            <a:avLst/>
          </a:prstGeom>
          <a:noFill/>
        </p:spPr>
        <p:txBody>
          <a:bodyPr wrap="square" rtlCol="0">
            <a:spAutoFit/>
          </a:bodyPr>
          <a:lstStyle/>
          <a:p>
            <a:r>
              <a:rPr lang="en-US" sz="3600" dirty="0" smtClean="0">
                <a:solidFill>
                  <a:srgbClr val="FF0000"/>
                </a:solidFill>
              </a:rPr>
              <a:t>QUESTIONS?</a:t>
            </a:r>
            <a:endParaRPr lang="en-MY" sz="3600" dirty="0">
              <a:solidFill>
                <a:srgbClr val="FF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723512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381000"/>
            <a:ext cx="7315200" cy="382797"/>
          </a:xfrm>
          <a:prstGeom prst="rect">
            <a:avLst/>
          </a:prstGeom>
        </p:spPr>
        <p:txBody>
          <a:bodyPr vert="horz" wrap="square" lIns="0" tIns="13335" rIns="0" bIns="0" rtlCol="0">
            <a:spAutoFit/>
          </a:bodyPr>
          <a:lstStyle/>
          <a:p>
            <a:pPr marL="13970">
              <a:lnSpc>
                <a:spcPct val="100000"/>
              </a:lnSpc>
              <a:spcBef>
                <a:spcPts val="105"/>
              </a:spcBef>
            </a:pPr>
            <a:r>
              <a:rPr lang="en-US" sz="2400" dirty="0" smtClean="0"/>
              <a:t>CORPORATE OVERVIEW</a:t>
            </a:r>
            <a:endParaRPr sz="2400" dirty="0"/>
          </a:p>
        </p:txBody>
      </p:sp>
      <p:sp>
        <p:nvSpPr>
          <p:cNvPr id="3" name="Content Placeholder 2"/>
          <p:cNvSpPr txBox="1">
            <a:spLocks/>
          </p:cNvSpPr>
          <p:nvPr/>
        </p:nvSpPr>
        <p:spPr>
          <a:xfrm>
            <a:off x="228600" y="1143000"/>
            <a:ext cx="3810000" cy="3429000"/>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buFont typeface="Arial"/>
              <a:buChar char="•"/>
            </a:pPr>
            <a:r>
              <a:rPr lang="en-US" sz="1600" dirty="0" smtClean="0">
                <a:solidFill>
                  <a:srgbClr val="404040"/>
                </a:solidFill>
                <a:latin typeface="Arial Narrow"/>
                <a:cs typeface="Arial Narrow"/>
              </a:rPr>
              <a:t>Incorporated on 18 January 1993 as a private limited company as E.A. Technique (M) Sdn Bhd.</a:t>
            </a:r>
          </a:p>
          <a:p>
            <a:r>
              <a:rPr lang="en-US" sz="1600" dirty="0" smtClean="0">
                <a:solidFill>
                  <a:srgbClr val="404040"/>
                </a:solidFill>
                <a:latin typeface="Arial Narrow"/>
                <a:cs typeface="Arial Narrow"/>
              </a:rPr>
              <a:t> </a:t>
            </a:r>
          </a:p>
          <a:p>
            <a:pPr>
              <a:buFont typeface="Arial"/>
              <a:buChar char="•"/>
            </a:pPr>
            <a:r>
              <a:rPr lang="en-US" sz="1600" dirty="0" smtClean="0">
                <a:solidFill>
                  <a:srgbClr val="404040"/>
                </a:solidFill>
                <a:latin typeface="Arial Narrow"/>
                <a:cs typeface="Arial Narrow"/>
              </a:rPr>
              <a:t>Secured PETRONAS license in 1995.</a:t>
            </a:r>
          </a:p>
          <a:p>
            <a:r>
              <a:rPr lang="en-US" sz="1600" dirty="0" smtClean="0">
                <a:solidFill>
                  <a:srgbClr val="404040"/>
                </a:solidFill>
                <a:latin typeface="Arial Narrow"/>
                <a:cs typeface="Arial Narrow"/>
              </a:rPr>
              <a:t>Dato’ Hak appointed Managing Director in 2002</a:t>
            </a:r>
          </a:p>
          <a:p>
            <a:endParaRPr lang="en-US" sz="1600" dirty="0" smtClean="0">
              <a:solidFill>
                <a:srgbClr val="404040"/>
              </a:solidFill>
              <a:latin typeface="Arial Narrow"/>
              <a:cs typeface="Arial Narrow"/>
            </a:endParaRPr>
          </a:p>
          <a:p>
            <a:pPr>
              <a:buFont typeface="Arial"/>
              <a:buChar char="•"/>
            </a:pPr>
            <a:r>
              <a:rPr lang="en-US" sz="1600" dirty="0" smtClean="0">
                <a:solidFill>
                  <a:srgbClr val="404040"/>
                </a:solidFill>
                <a:latin typeface="Arial Narrow"/>
                <a:cs typeface="Arial Narrow"/>
              </a:rPr>
              <a:t>Kulim (M) Berhad holds a 50.6% equity and has been a shareholder since Dec 2006. </a:t>
            </a:r>
          </a:p>
          <a:p>
            <a:endParaRPr lang="en-US" sz="1600" dirty="0" smtClean="0">
              <a:solidFill>
                <a:srgbClr val="404040"/>
              </a:solidFill>
              <a:latin typeface="Arial Narrow"/>
              <a:cs typeface="Arial Narrow"/>
            </a:endParaRPr>
          </a:p>
          <a:p>
            <a:pPr>
              <a:buFont typeface="Arial"/>
              <a:buChar char="•"/>
            </a:pPr>
            <a:r>
              <a:rPr lang="en-US" sz="1600" dirty="0" smtClean="0">
                <a:solidFill>
                  <a:srgbClr val="404040"/>
                </a:solidFill>
                <a:latin typeface="Arial Narrow"/>
                <a:cs typeface="Arial Narrow"/>
              </a:rPr>
              <a:t>Listed on Bursa Malaysia Main Board on 11 December 2014</a:t>
            </a:r>
          </a:p>
          <a:p>
            <a:pPr algn="just"/>
            <a:endParaRPr lang="en-US" dirty="0"/>
          </a:p>
        </p:txBody>
      </p:sp>
      <p:graphicFrame>
        <p:nvGraphicFramePr>
          <p:cNvPr id="4" name="Object 3"/>
          <p:cNvGraphicFramePr>
            <a:graphicFrameLocks noChangeAspect="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62737038"/>
              </p:ext>
            </p:extLst>
          </p:nvPr>
        </p:nvGraphicFramePr>
        <p:xfrm>
          <a:off x="4524375" y="1371600"/>
          <a:ext cx="3905250" cy="2227262"/>
        </p:xfrm>
        <a:graphic>
          <a:graphicData uri="http://schemas.openxmlformats.org/presentationml/2006/ole">
            <p:oleObj spid="_x0000_s19458" name="Worksheet" r:id="rId3" imgW="3429000" imgH="2235200" progId="Excel.Sheet.12">
              <p:embed/>
            </p:oleObj>
          </a:graphicData>
        </a:graphic>
      </p:graphicFrame>
      <p:pic>
        <p:nvPicPr>
          <p:cNvPr id="6" name="Picture 51"/>
          <p:cNvPicPr>
            <a:picLocks noChangeAspect="1" noChangeArrowheads="1"/>
          </p:cNvPicPr>
          <p:nvPr/>
        </p:nvPicPr>
        <p:blipFill rotWithShape="1">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t="8597"/>
          <a:stretch/>
        </p:blipFill>
        <p:spPr bwMode="auto">
          <a:xfrm>
            <a:off x="1624013" y="3733800"/>
            <a:ext cx="5417253" cy="2252465"/>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7334" y="228600"/>
            <a:ext cx="7814666" cy="482824"/>
          </a:xfrm>
          <a:prstGeom prst="rect">
            <a:avLst/>
          </a:prstGeom>
        </p:spPr>
        <p:txBody>
          <a:bodyPr vert="horz" wrap="square" lIns="0" tIns="112395" rIns="0" bIns="0" rtlCol="0">
            <a:spAutoFit/>
          </a:bodyPr>
          <a:lstStyle/>
          <a:p>
            <a:pPr marL="12700">
              <a:lnSpc>
                <a:spcPct val="100000"/>
              </a:lnSpc>
              <a:spcBef>
                <a:spcPts val="885"/>
              </a:spcBef>
            </a:pPr>
            <a:r>
              <a:rPr lang="en-US" sz="2400" dirty="0" smtClean="0">
                <a:solidFill>
                  <a:srgbClr val="17375E"/>
                </a:solidFill>
              </a:rPr>
              <a:t>OUR OFFICES / OPERATION LOCATIONS</a:t>
            </a:r>
            <a:endParaRPr sz="2400" dirty="0"/>
          </a:p>
        </p:txBody>
      </p:sp>
      <p:graphicFrame>
        <p:nvGraphicFramePr>
          <p:cNvPr id="5" name="Table 4"/>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13951853"/>
              </p:ext>
            </p:extLst>
          </p:nvPr>
        </p:nvGraphicFramePr>
        <p:xfrm>
          <a:off x="3581400" y="1295400"/>
          <a:ext cx="4876799" cy="3711824"/>
        </p:xfrm>
        <a:graphic>
          <a:graphicData uri="http://schemas.openxmlformats.org/drawingml/2006/table">
            <a:tbl>
              <a:tblPr firstRow="1" bandRow="1">
                <a:tableStyleId>{5C22544A-7EE6-4342-B048-85BDC9FD1C3A}</a:tableStyleId>
              </a:tblPr>
              <a:tblGrid>
                <a:gridCol w="574440">
                  <a:extLst>
                    <a:ext uri="{9D8B030D-6E8A-4147-A177-3AD203B41FA5}">
                      <a16:colId xmlns="" xmlns:a16="http://schemas.microsoft.com/office/drawing/2014/main" xmlns:mv="urn:schemas-microsoft-com:mac:vml" xmlns:mc="http://schemas.openxmlformats.org/markup-compatibility/2006" xmlns:p="http://schemas.openxmlformats.org/presentationml/2006/main" xmlns:r="http://schemas.openxmlformats.org/officeDocument/2006/relationships" xmlns:a="http://schemas.openxmlformats.org/drawingml/2006/main" val="85188898"/>
                    </a:ext>
                  </a:extLst>
                </a:gridCol>
                <a:gridCol w="2041682">
                  <a:extLst>
                    <a:ext uri="{9D8B030D-6E8A-4147-A177-3AD203B41FA5}">
                      <a16:colId xmlns="" xmlns:a16="http://schemas.microsoft.com/office/drawing/2014/main" xmlns:mv="urn:schemas-microsoft-com:mac:vml" xmlns:mc="http://schemas.openxmlformats.org/markup-compatibility/2006" xmlns:p="http://schemas.openxmlformats.org/presentationml/2006/main" xmlns:r="http://schemas.openxmlformats.org/officeDocument/2006/relationships" xmlns:a="http://schemas.openxmlformats.org/drawingml/2006/main" val="2689061920"/>
                    </a:ext>
                  </a:extLst>
                </a:gridCol>
                <a:gridCol w="2260677">
                  <a:extLst>
                    <a:ext uri="{9D8B030D-6E8A-4147-A177-3AD203B41FA5}">
                      <a16:colId xmlns="" xmlns:a16="http://schemas.microsoft.com/office/drawing/2014/main" xmlns:mv="urn:schemas-microsoft-com:mac:vml" xmlns:mc="http://schemas.openxmlformats.org/markup-compatibility/2006" xmlns:p="http://schemas.openxmlformats.org/presentationml/2006/main" xmlns:r="http://schemas.openxmlformats.org/officeDocument/2006/relationships" xmlns:a="http://schemas.openxmlformats.org/drawingml/2006/main" val="397460142"/>
                    </a:ext>
                  </a:extLst>
                </a:gridCol>
              </a:tblGrid>
              <a:tr h="313996">
                <a:tc>
                  <a:txBody>
                    <a:bodyPr/>
                    <a:lstStyle/>
                    <a:p>
                      <a:pPr algn="ctr"/>
                      <a:r>
                        <a:rPr lang="en-MY" sz="1050" b="1" i="0" dirty="0" smtClean="0">
                          <a:latin typeface="Arial Hebrew"/>
                          <a:cs typeface="Arial Hebrew"/>
                        </a:rPr>
                        <a:t>NO</a:t>
                      </a:r>
                      <a:endParaRPr lang="en-MY" sz="1050" b="1" i="0" dirty="0">
                        <a:latin typeface="Arial Hebrew"/>
                        <a:cs typeface="Arial Hebrew"/>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4061"/>
                    </a:solidFill>
                  </a:tcPr>
                </a:tc>
                <a:tc>
                  <a:txBody>
                    <a:bodyPr/>
                    <a:lstStyle/>
                    <a:p>
                      <a:pPr algn="ctr"/>
                      <a:r>
                        <a:rPr lang="en-MY" sz="1050" b="1" i="0" dirty="0" smtClean="0">
                          <a:latin typeface="Arial Hebrew"/>
                          <a:cs typeface="Arial Hebrew"/>
                        </a:rPr>
                        <a:t>OFFICE</a:t>
                      </a:r>
                      <a:endParaRPr lang="en-MY" sz="1050" b="1" i="0" dirty="0">
                        <a:latin typeface="Arial Hebrew"/>
                        <a:cs typeface="Arial Hebrew"/>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4061"/>
                    </a:solidFill>
                  </a:tcPr>
                </a:tc>
                <a:tc>
                  <a:txBody>
                    <a:bodyPr/>
                    <a:lstStyle/>
                    <a:p>
                      <a:pPr algn="ctr"/>
                      <a:r>
                        <a:rPr lang="en-MY" sz="1050" b="1" i="0" dirty="0">
                          <a:latin typeface="Arial Hebrew"/>
                          <a:cs typeface="Arial Hebrew"/>
                        </a:rPr>
                        <a:t>LOCATION</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4061"/>
                    </a:solidFill>
                  </a:tcPr>
                </a:tc>
                <a:extLst>
                  <a:ext uri="{0D108BD9-81ED-4DB2-BD59-A6C34878D82A}">
                    <a16:rowId xmlns="" xmlns:a16="http://schemas.microsoft.com/office/drawing/2014/main" xmlns:mv="urn:schemas-microsoft-com:mac:vml" xmlns:mc="http://schemas.openxmlformats.org/markup-compatibility/2006" xmlns:p="http://schemas.openxmlformats.org/presentationml/2006/main" xmlns:r="http://schemas.openxmlformats.org/officeDocument/2006/relationships" xmlns:a="http://schemas.openxmlformats.org/drawingml/2006/main" val="3402301411"/>
                  </a:ext>
                </a:extLst>
              </a:tr>
              <a:tr h="659723">
                <a:tc>
                  <a:txBody>
                    <a:bodyPr/>
                    <a:lstStyle/>
                    <a:p>
                      <a:pPr algn="ctr"/>
                      <a:r>
                        <a:rPr lang="en-MY" sz="1000" b="1" i="0" dirty="0">
                          <a:latin typeface="Arial Hebrew"/>
                          <a:cs typeface="Arial Hebrew"/>
                        </a:rPr>
                        <a:t>1</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MY" sz="1000" b="1" i="0" dirty="0">
                          <a:latin typeface="Arial Hebrew"/>
                          <a:cs typeface="Arial Hebrew"/>
                        </a:rPr>
                        <a:t>HEADQUARTERS</a:t>
                      </a:r>
                      <a:r>
                        <a:rPr lang="en-MY" sz="1000" b="1" i="0" baseline="0" dirty="0">
                          <a:latin typeface="Arial Hebrew"/>
                          <a:cs typeface="Arial Hebrew"/>
                        </a:rPr>
                        <a:t> </a:t>
                      </a:r>
                      <a:endParaRPr lang="en-MY" sz="1000" b="1" i="0" dirty="0">
                        <a:latin typeface="Arial Hebrew"/>
                        <a:cs typeface="Arial Hebrew"/>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MY" sz="1000" b="1" i="0" dirty="0">
                          <a:latin typeface="Arial Hebrew"/>
                          <a:cs typeface="Arial Hebrew"/>
                        </a:rPr>
                        <a:t>UNIT C-3A-3A, </a:t>
                      </a:r>
                      <a:r>
                        <a:rPr lang="en-MY" sz="1000" b="1" i="0" dirty="0" smtClean="0">
                          <a:latin typeface="Arial Hebrew"/>
                          <a:cs typeface="Arial Hebrew"/>
                        </a:rPr>
                        <a:t>SETIAWANGSA </a:t>
                      </a:r>
                      <a:r>
                        <a:rPr lang="en-MY" sz="1000" b="1" i="0" dirty="0">
                          <a:latin typeface="Arial Hebrew"/>
                          <a:cs typeface="Arial Hebrew"/>
                        </a:rPr>
                        <a:t>BUSINESS SUITE, </a:t>
                      </a:r>
                      <a:endParaRPr lang="en-MY" sz="1000" b="1" i="0" dirty="0" smtClean="0">
                        <a:latin typeface="Arial Hebrew"/>
                        <a:cs typeface="Arial Hebrew"/>
                      </a:endParaRPr>
                    </a:p>
                    <a:p>
                      <a:r>
                        <a:rPr lang="en-MY" sz="1000" b="1" i="0" dirty="0" smtClean="0">
                          <a:latin typeface="Arial Hebrew"/>
                          <a:cs typeface="Arial Hebrew"/>
                        </a:rPr>
                        <a:t>KUALA </a:t>
                      </a:r>
                      <a:r>
                        <a:rPr lang="en-MY" sz="1000" b="1" i="0" dirty="0">
                          <a:latin typeface="Arial Hebrew"/>
                          <a:cs typeface="Arial Hebrew"/>
                        </a:rPr>
                        <a:t>LUMPUR</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xmlns:mv="urn:schemas-microsoft-com:mac:vml" xmlns:mc="http://schemas.openxmlformats.org/markup-compatibility/2006" xmlns:p="http://schemas.openxmlformats.org/presentationml/2006/main" xmlns:r="http://schemas.openxmlformats.org/officeDocument/2006/relationships" xmlns:a="http://schemas.openxmlformats.org/drawingml/2006/main" val="3395995271"/>
                  </a:ext>
                </a:extLst>
              </a:tr>
              <a:tr h="474081">
                <a:tc>
                  <a:txBody>
                    <a:bodyPr/>
                    <a:lstStyle/>
                    <a:p>
                      <a:pPr algn="ctr"/>
                      <a:r>
                        <a:rPr lang="en-MY" sz="1000" b="1" i="0" dirty="0">
                          <a:latin typeface="Arial Hebrew"/>
                          <a:cs typeface="Arial Hebrew"/>
                        </a:rPr>
                        <a:t>2</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MY" sz="1000" b="1" i="0" dirty="0">
                          <a:latin typeface="Arial Hebrew"/>
                          <a:cs typeface="Arial Hebrew"/>
                        </a:rPr>
                        <a:t>PROJECT</a:t>
                      </a:r>
                      <a:r>
                        <a:rPr lang="en-MY" sz="1000" b="1" i="0" baseline="0" dirty="0">
                          <a:latin typeface="Arial Hebrew"/>
                          <a:cs typeface="Arial Hebrew"/>
                        </a:rPr>
                        <a:t> OFFICE</a:t>
                      </a:r>
                      <a:endParaRPr lang="en-MY" sz="1000" b="1" i="0" dirty="0">
                        <a:latin typeface="Arial Hebrew"/>
                        <a:cs typeface="Arial Hebrew"/>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MY" sz="1000" b="1" i="0" dirty="0">
                          <a:latin typeface="Arial Hebrew"/>
                          <a:cs typeface="Arial Hebrew"/>
                        </a:rPr>
                        <a:t>UNIT B-1-1, </a:t>
                      </a:r>
                      <a:r>
                        <a:rPr lang="en-MY" sz="1000" b="1" i="0" dirty="0" smtClean="0">
                          <a:latin typeface="Arial Hebrew"/>
                          <a:cs typeface="Arial Hebrew"/>
                        </a:rPr>
                        <a:t>SETIAWANGSA </a:t>
                      </a:r>
                      <a:r>
                        <a:rPr lang="en-MY" sz="1000" b="1" i="0" dirty="0">
                          <a:latin typeface="Arial Hebrew"/>
                          <a:cs typeface="Arial Hebrew"/>
                        </a:rPr>
                        <a:t>BUSINESS SUITE, KUALA LUMPUR</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xmlns:mv="urn:schemas-microsoft-com:mac:vml" xmlns:mc="http://schemas.openxmlformats.org/markup-compatibility/2006" xmlns:p="http://schemas.openxmlformats.org/presentationml/2006/main" xmlns:r="http://schemas.openxmlformats.org/officeDocument/2006/relationships" xmlns:a="http://schemas.openxmlformats.org/drawingml/2006/main" val="2964626361"/>
                  </a:ext>
                </a:extLst>
              </a:tr>
              <a:tr h="457718">
                <a:tc>
                  <a:txBody>
                    <a:bodyPr/>
                    <a:lstStyle/>
                    <a:p>
                      <a:pPr algn="ctr"/>
                      <a:r>
                        <a:rPr lang="en-MY" sz="1000" b="1" i="0" dirty="0">
                          <a:latin typeface="Arial Hebrew"/>
                          <a:cs typeface="Arial Hebrew"/>
                        </a:rPr>
                        <a:t>3</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MY" sz="1000" b="1" i="0" dirty="0">
                          <a:latin typeface="Arial Hebrew"/>
                          <a:cs typeface="Arial Hebrew"/>
                        </a:rPr>
                        <a:t>BRANCH OFFICE</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MY" sz="1000" b="1" i="0" dirty="0">
                          <a:latin typeface="Arial Hebrew"/>
                          <a:cs typeface="Arial Hebrew"/>
                        </a:rPr>
                        <a:t>NORTHPORT, </a:t>
                      </a:r>
                      <a:r>
                        <a:rPr lang="en-MY" sz="1000" b="1" i="0" dirty="0" smtClean="0">
                          <a:latin typeface="Arial Hebrew"/>
                          <a:cs typeface="Arial Hebrew"/>
                        </a:rPr>
                        <a:t>PELABUHAN</a:t>
                      </a:r>
                      <a:r>
                        <a:rPr lang="en-MY" sz="1000" b="1" i="0" baseline="0" dirty="0" smtClean="0">
                          <a:latin typeface="Arial Hebrew"/>
                          <a:cs typeface="Arial Hebrew"/>
                        </a:rPr>
                        <a:t> </a:t>
                      </a:r>
                      <a:r>
                        <a:rPr lang="en-MY" sz="1000" b="1" i="0" baseline="0" dirty="0">
                          <a:latin typeface="Arial Hebrew"/>
                          <a:cs typeface="Arial Hebrew"/>
                        </a:rPr>
                        <a:t>KLANG</a:t>
                      </a:r>
                      <a:endParaRPr lang="en-MY" sz="1000" b="1" i="0" dirty="0">
                        <a:latin typeface="Arial Hebrew"/>
                        <a:cs typeface="Arial Hebrew"/>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xmlns:mv="urn:schemas-microsoft-com:mac:vml" xmlns:mc="http://schemas.openxmlformats.org/markup-compatibility/2006" xmlns:p="http://schemas.openxmlformats.org/presentationml/2006/main" xmlns:r="http://schemas.openxmlformats.org/officeDocument/2006/relationships" xmlns:a="http://schemas.openxmlformats.org/drawingml/2006/main" val="3938787173"/>
                  </a:ext>
                </a:extLst>
              </a:tr>
              <a:tr h="313996">
                <a:tc>
                  <a:txBody>
                    <a:bodyPr/>
                    <a:lstStyle/>
                    <a:p>
                      <a:pPr algn="ctr"/>
                      <a:r>
                        <a:rPr lang="en-MY" sz="1000" b="1" i="0" dirty="0">
                          <a:latin typeface="Arial Hebrew"/>
                          <a:cs typeface="Arial Hebrew"/>
                        </a:rPr>
                        <a:t>4</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MY" sz="1000" b="1" i="0" dirty="0">
                          <a:latin typeface="Arial Hebrew"/>
                          <a:cs typeface="Arial Hebrew"/>
                        </a:rPr>
                        <a:t>BRANCH OFFICE</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MY" sz="1000" b="1" i="0" dirty="0">
                          <a:latin typeface="Arial Hebrew"/>
                          <a:cs typeface="Arial Hebrew"/>
                        </a:rPr>
                        <a:t>SG. UDANG PORT, MELAKA</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xmlns:mv="urn:schemas-microsoft-com:mac:vml" xmlns:mc="http://schemas.openxmlformats.org/markup-compatibility/2006" xmlns:p="http://schemas.openxmlformats.org/presentationml/2006/main" xmlns:r="http://schemas.openxmlformats.org/officeDocument/2006/relationships" xmlns:a="http://schemas.openxmlformats.org/drawingml/2006/main" val="328528063"/>
                  </a:ext>
                </a:extLst>
              </a:tr>
              <a:tr h="313996">
                <a:tc>
                  <a:txBody>
                    <a:bodyPr/>
                    <a:lstStyle/>
                    <a:p>
                      <a:pPr algn="ctr"/>
                      <a:r>
                        <a:rPr lang="en-MY" sz="1000" b="1" i="0" dirty="0">
                          <a:latin typeface="Arial Hebrew"/>
                          <a:cs typeface="Arial Hebrew"/>
                        </a:rPr>
                        <a:t>5</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MY" sz="1000" b="1" i="0" dirty="0">
                          <a:latin typeface="Arial Hebrew"/>
                          <a:cs typeface="Arial Hebrew"/>
                        </a:rPr>
                        <a:t>BRANCH OFFICE</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MY" sz="1000" b="1" i="0" dirty="0">
                          <a:latin typeface="Arial Hebrew"/>
                          <a:cs typeface="Arial Hebrew"/>
                        </a:rPr>
                        <a:t>KERTIH PORT, TERENGGANU</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xmlns:mv="urn:schemas-microsoft-com:mac:vml" xmlns:mc="http://schemas.openxmlformats.org/markup-compatibility/2006" xmlns:p="http://schemas.openxmlformats.org/presentationml/2006/main" xmlns:r="http://schemas.openxmlformats.org/officeDocument/2006/relationships" xmlns:a="http://schemas.openxmlformats.org/drawingml/2006/main" val="2948366230"/>
                  </a:ext>
                </a:extLst>
              </a:tr>
              <a:tr h="313996">
                <a:tc>
                  <a:txBody>
                    <a:bodyPr/>
                    <a:lstStyle/>
                    <a:p>
                      <a:pPr algn="ctr"/>
                      <a:r>
                        <a:rPr lang="en-MY" sz="1000" b="1" i="0" dirty="0" smtClean="0">
                          <a:latin typeface="Arial Hebrew"/>
                          <a:cs typeface="Arial Hebrew"/>
                        </a:rPr>
                        <a:t>6</a:t>
                      </a:r>
                      <a:endParaRPr lang="en-MY" sz="1000" b="1" i="0" dirty="0">
                        <a:latin typeface="Arial Hebrew"/>
                        <a:cs typeface="Arial Hebrew"/>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MY" sz="1000" b="1" i="0" dirty="0" smtClean="0">
                          <a:latin typeface="Arial Hebrew"/>
                          <a:cs typeface="Arial Hebrew"/>
                        </a:rPr>
                        <a:t>BRANCH OFFICE</a:t>
                      </a:r>
                      <a:endParaRPr lang="en-MY" sz="1000" b="1" i="0" dirty="0">
                        <a:latin typeface="Arial Hebrew"/>
                        <a:cs typeface="Arial Hebrew"/>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MY" sz="1000" b="1" i="0" dirty="0" smtClean="0">
                          <a:latin typeface="Arial Hebrew"/>
                          <a:cs typeface="Arial Hebrew"/>
                        </a:rPr>
                        <a:t>BINTULU PORT, SARAWAK</a:t>
                      </a:r>
                      <a:endParaRPr lang="en-MY" sz="1000" b="1" i="0" dirty="0">
                        <a:latin typeface="Arial Hebrew"/>
                        <a:cs typeface="Arial Hebrew"/>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996">
                <a:tc>
                  <a:txBody>
                    <a:bodyPr/>
                    <a:lstStyle/>
                    <a:p>
                      <a:pPr algn="ctr"/>
                      <a:r>
                        <a:rPr lang="en-MY" sz="1000" b="1" i="0" dirty="0">
                          <a:latin typeface="Arial Hebrew"/>
                          <a:cs typeface="Arial Hebrew"/>
                        </a:rPr>
                        <a:t>7</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MY" sz="1000" b="1" i="0" dirty="0">
                          <a:latin typeface="Arial Hebrew"/>
                          <a:cs typeface="Arial Hebrew"/>
                        </a:rPr>
                        <a:t>SITE PROJECT OFFICE</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MY" sz="1000" b="1" i="0" dirty="0">
                          <a:latin typeface="Arial Hebrew"/>
                          <a:cs typeface="Arial Hebrew"/>
                        </a:rPr>
                        <a:t>PASIR GUDANG, JOHOR</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xmlns:mv="urn:schemas-microsoft-com:mac:vml" xmlns:mc="http://schemas.openxmlformats.org/markup-compatibility/2006" xmlns:p="http://schemas.openxmlformats.org/presentationml/2006/main" xmlns:r="http://schemas.openxmlformats.org/officeDocument/2006/relationships" xmlns:a="http://schemas.openxmlformats.org/drawingml/2006/main" val="480275342"/>
                  </a:ext>
                </a:extLst>
              </a:tr>
              <a:tr h="550322">
                <a:tc>
                  <a:txBody>
                    <a:bodyPr/>
                    <a:lstStyle/>
                    <a:p>
                      <a:pPr algn="ctr"/>
                      <a:r>
                        <a:rPr lang="en-MY" sz="1000" b="1" i="0" dirty="0">
                          <a:latin typeface="Arial Hebrew"/>
                          <a:cs typeface="Arial Hebrew"/>
                        </a:rPr>
                        <a:t>8</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MY" sz="1000" b="1" i="0" dirty="0">
                          <a:latin typeface="Arial Hebrew"/>
                          <a:cs typeface="Arial Hebrew"/>
                        </a:rPr>
                        <a:t>JOHOR SHIPYARD &amp; ENGINEERING</a:t>
                      </a:r>
                      <a:r>
                        <a:rPr lang="en-MY" sz="1000" b="1" i="0" baseline="0" dirty="0">
                          <a:latin typeface="Arial Hebrew"/>
                          <a:cs typeface="Arial Hebrew"/>
                        </a:rPr>
                        <a:t> SDN. BHD.</a:t>
                      </a:r>
                      <a:endParaRPr lang="en-MY" sz="1000" b="1" i="0" dirty="0">
                        <a:latin typeface="Arial Hebrew"/>
                        <a:cs typeface="Arial Hebrew"/>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MY" sz="1000" b="1" i="0" dirty="0">
                          <a:latin typeface="Arial Hebrew"/>
                          <a:cs typeface="Arial Hebrew"/>
                        </a:rPr>
                        <a:t>HUTAN MELINTANG, PERAK</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xmlns:mv="urn:schemas-microsoft-com:mac:vml" xmlns:mc="http://schemas.openxmlformats.org/markup-compatibility/2006" xmlns:p="http://schemas.openxmlformats.org/presentationml/2006/main" xmlns:r="http://schemas.openxmlformats.org/officeDocument/2006/relationships" xmlns:a="http://schemas.openxmlformats.org/drawingml/2006/main" val="3657428858"/>
                  </a:ext>
                </a:extLst>
              </a:tr>
            </a:tbl>
          </a:graphicData>
        </a:graphic>
      </p:graphicFrame>
      <p:pic>
        <p:nvPicPr>
          <p:cNvPr id="6" name="Picture 5" descr="MAP.png"/>
          <p:cNvPicPr>
            <a:picLocks noChangeAspect="1"/>
          </p:cNvPicPr>
          <p:nvPr/>
        </p:nvPicPr>
        <p:blipFill rotWithShape="1">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13821" t="31680" r="55940"/>
          <a:stretch/>
        </p:blipFill>
        <p:spPr>
          <a:xfrm>
            <a:off x="299044" y="685800"/>
            <a:ext cx="2825156" cy="3276599"/>
          </a:xfrm>
          <a:prstGeom prst="rect">
            <a:avLst/>
          </a:prstGeom>
        </p:spPr>
      </p:pic>
      <p:pic>
        <p:nvPicPr>
          <p:cNvPr id="8" name="Picture 7" descr="MAP.png"/>
          <p:cNvPicPr>
            <a:picLocks noChangeAspect="1"/>
          </p:cNvPicPr>
          <p:nvPr/>
        </p:nvPicPr>
        <p:blipFill rotWithShape="1">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42981" t="27986" r="5473" b="4149"/>
          <a:stretch/>
        </p:blipFill>
        <p:spPr>
          <a:xfrm>
            <a:off x="228600" y="3429000"/>
            <a:ext cx="3314701" cy="239268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object 2"/>
          <p:cNvSpPr txBox="1">
            <a:spLocks noGrp="1"/>
          </p:cNvSpPr>
          <p:nvPr>
            <p:ph type="title"/>
          </p:nvPr>
        </p:nvSpPr>
        <p:spPr>
          <a:xfrm>
            <a:off x="643534" y="355376"/>
            <a:ext cx="7814666" cy="482824"/>
          </a:xfrm>
          <a:prstGeom prst="rect">
            <a:avLst/>
          </a:prstGeom>
        </p:spPr>
        <p:txBody>
          <a:bodyPr vert="horz" wrap="square" lIns="0" tIns="112395" rIns="0" bIns="0" rtlCol="0">
            <a:spAutoFit/>
          </a:bodyPr>
          <a:lstStyle/>
          <a:p>
            <a:pPr marL="12700">
              <a:lnSpc>
                <a:spcPct val="100000"/>
              </a:lnSpc>
              <a:spcBef>
                <a:spcPts val="885"/>
              </a:spcBef>
            </a:pPr>
            <a:r>
              <a:rPr lang="en-US" sz="2400" dirty="0" smtClean="0">
                <a:solidFill>
                  <a:srgbClr val="17375E"/>
                </a:solidFill>
              </a:rPr>
              <a:t>BUSINESS OVERVIEW</a:t>
            </a:r>
            <a:endParaRPr sz="2400" dirty="0"/>
          </a:p>
        </p:txBody>
      </p:sp>
      <p:pic>
        <p:nvPicPr>
          <p:cNvPr id="5" name="Content Placeholder 5">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ED727ADD-5D29-4723-B17A-36841AA0EC4A}"/>
              </a:ext>
            </a:extLst>
          </p:cNvPr>
          <p:cNvPicPr>
            <a:picLocks noChangeAspect="1"/>
          </p:cNvPicPr>
          <p:nvPr/>
        </p:nvPicPr>
        <p:blipFill>
          <a:blip r:embed="rId2"/>
          <a:stretch>
            <a:fillRect/>
          </a:stretch>
        </p:blipFill>
        <p:spPr>
          <a:xfrm>
            <a:off x="609601" y="1329429"/>
            <a:ext cx="7772400" cy="392837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49123" y="381000"/>
            <a:ext cx="6085077" cy="369332"/>
          </a:xfrm>
        </p:spPr>
        <p:txBody>
          <a:bodyPr/>
          <a:lstStyle/>
          <a:p>
            <a:r>
              <a:rPr lang="en-US" sz="2400" dirty="0" smtClean="0"/>
              <a:t>OIL &amp; GAS VALUE CHAIN</a:t>
            </a:r>
            <a:endParaRPr lang="en-MY" sz="2400" dirty="0"/>
          </a:p>
        </p:txBody>
      </p:sp>
      <p:sp>
        <p:nvSpPr>
          <p:cNvPr id="3" name="TextBox 2"/>
          <p:cNvSpPr txBox="1"/>
          <p:nvPr/>
        </p:nvSpPr>
        <p:spPr>
          <a:xfrm>
            <a:off x="744790" y="914400"/>
            <a:ext cx="2760410" cy="400110"/>
          </a:xfrm>
          <a:prstGeom prst="rect">
            <a:avLst/>
          </a:prstGeom>
          <a:noFill/>
        </p:spPr>
        <p:txBody>
          <a:bodyPr wrap="square" rtlCol="0">
            <a:spAutoFit/>
          </a:bodyPr>
          <a:lstStyle/>
          <a:p>
            <a:pPr algn="ctr"/>
            <a:r>
              <a:rPr lang="en-US" sz="2000" b="1" dirty="0">
                <a:solidFill>
                  <a:srgbClr val="FF0000"/>
                </a:solidFill>
                <a:effectLst>
                  <a:outerShdw blurRad="38100" dist="38100" dir="2700000" algn="tl">
                    <a:srgbClr val="000000">
                      <a:alpha val="43137"/>
                    </a:srgbClr>
                  </a:outerShdw>
                </a:effectLst>
              </a:rPr>
              <a:t>Where is EA Technique?</a:t>
            </a:r>
          </a:p>
        </p:txBody>
      </p:sp>
      <p:grpSp>
        <p:nvGrpSpPr>
          <p:cNvPr id="4" name="Group 3">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E93923FE-34F2-47A1-8FC4-8A33C1A4E7BF}"/>
              </a:ext>
            </a:extLst>
          </p:cNvPr>
          <p:cNvGrpSpPr/>
          <p:nvPr/>
        </p:nvGrpSpPr>
        <p:grpSpPr>
          <a:xfrm>
            <a:off x="838200" y="1371600"/>
            <a:ext cx="6553200" cy="1376855"/>
            <a:chOff x="381000" y="1671145"/>
            <a:chExt cx="5715000" cy="1376855"/>
          </a:xfrm>
        </p:grpSpPr>
        <p:sp>
          <p:nvSpPr>
            <p:cNvPr id="5" name="TextBox 4"/>
            <p:cNvSpPr txBox="1"/>
            <p:nvPr/>
          </p:nvSpPr>
          <p:spPr>
            <a:xfrm>
              <a:off x="630187" y="1671145"/>
              <a:ext cx="1451495" cy="338554"/>
            </a:xfrm>
            <a:prstGeom prst="rect">
              <a:avLst/>
            </a:prstGeom>
            <a:noFill/>
          </p:spPr>
          <p:txBody>
            <a:bodyPr wrap="square" rtlCol="0">
              <a:spAutoFit/>
            </a:bodyPr>
            <a:lstStyle/>
            <a:p>
              <a:pPr algn="ctr"/>
              <a:r>
                <a:rPr lang="en-US" sz="1600" b="1" dirty="0"/>
                <a:t>Upstream</a:t>
              </a:r>
            </a:p>
          </p:txBody>
        </p:sp>
        <p:pic>
          <p:nvPicPr>
            <p:cNvPr id="6" name="Picture 5"/>
            <p:cNvPicPr>
              <a:picLocks noChangeAspect="1"/>
            </p:cNvPicPr>
            <p:nvPr/>
          </p:nvPicPr>
          <p:blipFill>
            <a:blip r:embed="rId2"/>
            <a:stretch>
              <a:fillRect/>
            </a:stretch>
          </p:blipFill>
          <p:spPr>
            <a:xfrm>
              <a:off x="630187" y="1986455"/>
              <a:ext cx="1435729" cy="962497"/>
            </a:xfrm>
            <a:prstGeom prst="rect">
              <a:avLst/>
            </a:prstGeom>
          </p:spPr>
        </p:pic>
        <p:sp>
          <p:nvSpPr>
            <p:cNvPr id="7" name="TextBox 6"/>
            <p:cNvSpPr txBox="1"/>
            <p:nvPr/>
          </p:nvSpPr>
          <p:spPr>
            <a:xfrm>
              <a:off x="2369293" y="2091239"/>
              <a:ext cx="3527347" cy="553998"/>
            </a:xfrm>
            <a:prstGeom prst="rect">
              <a:avLst/>
            </a:prstGeom>
            <a:noFill/>
          </p:spPr>
          <p:txBody>
            <a:bodyPr wrap="square" rtlCol="0">
              <a:spAutoFit/>
            </a:bodyPr>
            <a:lstStyle/>
            <a:p>
              <a:pPr marL="285750" indent="-285750">
                <a:buFont typeface="Arial" panose="020B0604020202020204" pitchFamily="34" charset="0"/>
                <a:buChar char="•"/>
              </a:pPr>
              <a:r>
                <a:rPr lang="en-US" sz="1500" b="1" dirty="0">
                  <a:solidFill>
                    <a:srgbClr val="595959"/>
                  </a:solidFill>
                </a:rPr>
                <a:t>Field and production operations (OSV)</a:t>
              </a:r>
            </a:p>
            <a:p>
              <a:pPr marL="285750" indent="-285750">
                <a:buFont typeface="Arial" panose="020B0604020202020204" pitchFamily="34" charset="0"/>
                <a:buChar char="•"/>
              </a:pPr>
              <a:r>
                <a:rPr lang="en-US" sz="1500" b="1" dirty="0">
                  <a:solidFill>
                    <a:srgbClr val="595959"/>
                  </a:solidFill>
                </a:rPr>
                <a:t>Offshore storage</a:t>
              </a:r>
            </a:p>
          </p:txBody>
        </p:sp>
        <p:sp>
          <p:nvSpPr>
            <p:cNvPr id="8" name="Rectangle 7"/>
            <p:cNvSpPr/>
            <p:nvPr/>
          </p:nvSpPr>
          <p:spPr>
            <a:xfrm>
              <a:off x="381000" y="1676400"/>
              <a:ext cx="5715000" cy="1371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b="1"/>
            </a:p>
          </p:txBody>
        </p:sp>
      </p:grpSp>
      <p:grpSp>
        <p:nvGrpSpPr>
          <p:cNvPr id="9" name="Group 8">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3DBC5EF2-E168-420D-8AEE-671F4BAF964F}"/>
              </a:ext>
            </a:extLst>
          </p:cNvPr>
          <p:cNvGrpSpPr/>
          <p:nvPr/>
        </p:nvGrpSpPr>
        <p:grpSpPr>
          <a:xfrm>
            <a:off x="838200" y="2895600"/>
            <a:ext cx="6553200" cy="1371600"/>
            <a:chOff x="457200" y="3314218"/>
            <a:chExt cx="6172200" cy="1727549"/>
          </a:xfrm>
        </p:grpSpPr>
        <p:grpSp>
          <p:nvGrpSpPr>
            <p:cNvPr id="10" name="Group 9">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BBEFFBE0-2246-4CC8-BFF5-6744FD1E51EC}"/>
                </a:ext>
              </a:extLst>
            </p:cNvPr>
            <p:cNvGrpSpPr/>
            <p:nvPr/>
          </p:nvGrpSpPr>
          <p:grpSpPr>
            <a:xfrm>
              <a:off x="845808" y="3409850"/>
              <a:ext cx="4509097" cy="1325286"/>
              <a:chOff x="845808" y="3409850"/>
              <a:chExt cx="4509097" cy="1325286"/>
            </a:xfrm>
          </p:grpSpPr>
          <p:sp>
            <p:nvSpPr>
              <p:cNvPr id="12" name="TextBox 11"/>
              <p:cNvSpPr txBox="1"/>
              <p:nvPr/>
            </p:nvSpPr>
            <p:spPr>
              <a:xfrm>
                <a:off x="845808" y="3409850"/>
                <a:ext cx="1454359" cy="426414"/>
              </a:xfrm>
              <a:prstGeom prst="rect">
                <a:avLst/>
              </a:prstGeom>
              <a:noFill/>
            </p:spPr>
            <p:txBody>
              <a:bodyPr wrap="square" rtlCol="0">
                <a:spAutoFit/>
              </a:bodyPr>
              <a:lstStyle/>
              <a:p>
                <a:pPr algn="ctr"/>
                <a:r>
                  <a:rPr lang="en-US" sz="1600" b="1" dirty="0"/>
                  <a:t>Midstream</a:t>
                </a:r>
              </a:p>
            </p:txBody>
          </p:sp>
          <p:pic>
            <p:nvPicPr>
              <p:cNvPr id="13" name="Picture 12"/>
              <p:cNvPicPr>
                <a:picLocks noChangeAspect="1"/>
              </p:cNvPicPr>
              <p:nvPr/>
            </p:nvPicPr>
            <p:blipFill>
              <a:blip r:embed="rId3"/>
              <a:stretch>
                <a:fillRect/>
              </a:stretch>
            </p:blipFill>
            <p:spPr>
              <a:xfrm>
                <a:off x="851503" y="3777927"/>
                <a:ext cx="1425407" cy="957209"/>
              </a:xfrm>
              <a:prstGeom prst="rect">
                <a:avLst/>
              </a:prstGeom>
            </p:spPr>
          </p:pic>
          <p:sp>
            <p:nvSpPr>
              <p:cNvPr id="14" name="TextBox 13"/>
              <p:cNvSpPr txBox="1"/>
              <p:nvPr/>
            </p:nvSpPr>
            <p:spPr>
              <a:xfrm>
                <a:off x="2582725" y="3814354"/>
                <a:ext cx="2772180" cy="697768"/>
              </a:xfrm>
              <a:prstGeom prst="rect">
                <a:avLst/>
              </a:prstGeom>
              <a:noFill/>
            </p:spPr>
            <p:txBody>
              <a:bodyPr wrap="square" rtlCol="0">
                <a:spAutoFit/>
              </a:bodyPr>
              <a:lstStyle/>
              <a:p>
                <a:pPr marL="285750" indent="-285750">
                  <a:buFont typeface="Arial" panose="020B0604020202020204" pitchFamily="34" charset="0"/>
                  <a:buChar char="•"/>
                </a:pPr>
                <a:r>
                  <a:rPr lang="en-US" sz="1500" b="1" dirty="0">
                    <a:solidFill>
                      <a:srgbClr val="595959"/>
                    </a:solidFill>
                  </a:rPr>
                  <a:t>Transportation</a:t>
                </a:r>
              </a:p>
              <a:p>
                <a:pPr marL="285750" indent="-285750">
                  <a:buFont typeface="Arial" panose="020B0604020202020204" pitchFamily="34" charset="0"/>
                  <a:buChar char="•"/>
                </a:pPr>
                <a:r>
                  <a:rPr lang="en-US" sz="1500" b="1" dirty="0">
                    <a:solidFill>
                      <a:srgbClr val="595959"/>
                    </a:solidFill>
                  </a:rPr>
                  <a:t>Port operations</a:t>
                </a:r>
              </a:p>
            </p:txBody>
          </p:sp>
        </p:grpSp>
        <p:sp>
          <p:nvSpPr>
            <p:cNvPr id="11" name="Rectangle 10"/>
            <p:cNvSpPr/>
            <p:nvPr/>
          </p:nvSpPr>
          <p:spPr>
            <a:xfrm>
              <a:off x="457200" y="3314218"/>
              <a:ext cx="6172200" cy="17275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b="1"/>
            </a:p>
          </p:txBody>
        </p:sp>
      </p:grpSp>
      <p:grpSp>
        <p:nvGrpSpPr>
          <p:cNvPr id="15" name="Group 14">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2B8AA2EE-A9E0-4345-A3A7-EBAD1A9D7CFB}"/>
              </a:ext>
            </a:extLst>
          </p:cNvPr>
          <p:cNvGrpSpPr/>
          <p:nvPr/>
        </p:nvGrpSpPr>
        <p:grpSpPr>
          <a:xfrm>
            <a:off x="838200" y="4419600"/>
            <a:ext cx="6553200" cy="1349512"/>
            <a:chOff x="483704" y="5305312"/>
            <a:chExt cx="8305800" cy="1371600"/>
          </a:xfrm>
        </p:grpSpPr>
        <p:sp>
          <p:nvSpPr>
            <p:cNvPr id="16" name="TextBox 15"/>
            <p:cNvSpPr txBox="1"/>
            <p:nvPr/>
          </p:nvSpPr>
          <p:spPr>
            <a:xfrm>
              <a:off x="914363" y="5337802"/>
              <a:ext cx="2190375" cy="344095"/>
            </a:xfrm>
            <a:prstGeom prst="rect">
              <a:avLst/>
            </a:prstGeom>
            <a:noFill/>
          </p:spPr>
          <p:txBody>
            <a:bodyPr wrap="square" rtlCol="0">
              <a:spAutoFit/>
            </a:bodyPr>
            <a:lstStyle/>
            <a:p>
              <a:pPr algn="ctr"/>
              <a:r>
                <a:rPr lang="en-US" sz="1600" b="1" dirty="0"/>
                <a:t>Downstream</a:t>
              </a:r>
            </a:p>
          </p:txBody>
        </p:sp>
        <p:pic>
          <p:nvPicPr>
            <p:cNvPr id="17" name="Picture 16"/>
            <p:cNvPicPr>
              <a:picLocks noChangeAspect="1"/>
            </p:cNvPicPr>
            <p:nvPr/>
          </p:nvPicPr>
          <p:blipFill>
            <a:blip r:embed="rId4"/>
            <a:stretch>
              <a:fillRect/>
            </a:stretch>
          </p:blipFill>
          <p:spPr>
            <a:xfrm>
              <a:off x="995374" y="5676268"/>
              <a:ext cx="1884294" cy="736576"/>
            </a:xfrm>
            <a:prstGeom prst="rect">
              <a:avLst/>
            </a:prstGeom>
          </p:spPr>
        </p:pic>
        <p:sp>
          <p:nvSpPr>
            <p:cNvPr id="18" name="TextBox 17"/>
            <p:cNvSpPr txBox="1"/>
            <p:nvPr/>
          </p:nvSpPr>
          <p:spPr>
            <a:xfrm>
              <a:off x="3284497" y="5588102"/>
              <a:ext cx="4878069" cy="563066"/>
            </a:xfrm>
            <a:prstGeom prst="rect">
              <a:avLst/>
            </a:prstGeom>
            <a:noFill/>
          </p:spPr>
          <p:txBody>
            <a:bodyPr wrap="square" rtlCol="0">
              <a:spAutoFit/>
            </a:bodyPr>
            <a:lstStyle/>
            <a:p>
              <a:pPr marL="285750" indent="-285750">
                <a:buFont typeface="Arial" panose="020B0604020202020204" pitchFamily="34" charset="0"/>
                <a:buChar char="•"/>
              </a:pPr>
              <a:r>
                <a:rPr lang="en-US" sz="1500" b="1" dirty="0">
                  <a:solidFill>
                    <a:srgbClr val="595959"/>
                  </a:solidFill>
                </a:rPr>
                <a:t>Refining &amp; petro chemical products</a:t>
              </a:r>
            </a:p>
            <a:p>
              <a:pPr marL="285750" indent="-285750">
                <a:buFont typeface="Arial" panose="020B0604020202020204" pitchFamily="34" charset="0"/>
                <a:buChar char="•"/>
              </a:pPr>
              <a:r>
                <a:rPr lang="en-US" sz="1500" b="1" dirty="0">
                  <a:solidFill>
                    <a:srgbClr val="595959"/>
                  </a:solidFill>
                </a:rPr>
                <a:t>Port operations</a:t>
              </a:r>
            </a:p>
          </p:txBody>
        </p:sp>
        <p:sp>
          <p:nvSpPr>
            <p:cNvPr id="19" name="Rectangle 18"/>
            <p:cNvSpPr/>
            <p:nvPr/>
          </p:nvSpPr>
          <p:spPr>
            <a:xfrm>
              <a:off x="483704" y="5305312"/>
              <a:ext cx="8305800" cy="1371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b="1"/>
            </a:p>
          </p:txBody>
        </p:sp>
      </p:gr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825142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5856477" cy="369332"/>
          </a:xfrm>
        </p:spPr>
        <p:txBody>
          <a:bodyPr/>
          <a:lstStyle/>
          <a:p>
            <a:r>
              <a:rPr lang="en-US" sz="2400" dirty="0" smtClean="0"/>
              <a:t>MARINE VESSEL FLEET</a:t>
            </a:r>
            <a:endParaRPr lang="en-MY" sz="2400" dirty="0"/>
          </a:p>
        </p:txBody>
      </p:sp>
      <p:sp>
        <p:nvSpPr>
          <p:cNvPr id="3" name="TextBox 2"/>
          <p:cNvSpPr txBox="1"/>
          <p:nvPr/>
        </p:nvSpPr>
        <p:spPr>
          <a:xfrm>
            <a:off x="228600" y="762000"/>
            <a:ext cx="7116481" cy="323165"/>
          </a:xfrm>
          <a:prstGeom prst="rect">
            <a:avLst/>
          </a:prstGeom>
          <a:noFill/>
        </p:spPr>
        <p:txBody>
          <a:bodyPr wrap="square" rtlCol="0">
            <a:spAutoFit/>
          </a:bodyPr>
          <a:lstStyle/>
          <a:p>
            <a:pPr algn="just"/>
            <a:r>
              <a:rPr lang="en-US" sz="1500" b="1" dirty="0">
                <a:solidFill>
                  <a:prstClr val="black"/>
                </a:solidFill>
                <a:latin typeface="Calibri"/>
                <a:cs typeface="Arial" pitchFamily="34" charset="0"/>
              </a:rPr>
              <a:t>E.A. Technique operates a total fleet of 40</a:t>
            </a:r>
            <a:r>
              <a:rPr lang="en-US" sz="1500" b="1" dirty="0">
                <a:solidFill>
                  <a:srgbClr val="C00000"/>
                </a:solidFill>
                <a:latin typeface="Calibri"/>
                <a:cs typeface="Arial" pitchFamily="34" charset="0"/>
              </a:rPr>
              <a:t> marine vessels</a:t>
            </a:r>
            <a:r>
              <a:rPr lang="en-US" sz="1500" b="1" dirty="0">
                <a:solidFill>
                  <a:prstClr val="black"/>
                </a:solidFill>
                <a:latin typeface="Calibri"/>
                <a:cs typeface="Arial" pitchFamily="34" charset="0"/>
              </a:rPr>
              <a:t>, and 3 charter in</a:t>
            </a:r>
            <a:r>
              <a:rPr lang="en-US" sz="1500" b="1" dirty="0" smtClean="0">
                <a:solidFill>
                  <a:prstClr val="black"/>
                </a:solidFill>
                <a:latin typeface="Calibri"/>
                <a:cs typeface="Arial" pitchFamily="34" charset="0"/>
              </a:rPr>
              <a:t> vessels</a:t>
            </a:r>
            <a:endParaRPr lang="en-MY" sz="1500" b="1" dirty="0">
              <a:solidFill>
                <a:prstClr val="black"/>
              </a:solidFill>
              <a:latin typeface="Calibri"/>
              <a:cs typeface="Arial" pitchFamily="34" charset="0"/>
            </a:endParaRPr>
          </a:p>
        </p:txBody>
      </p:sp>
      <p:graphicFrame>
        <p:nvGraphicFramePr>
          <p:cNvPr id="19" name="Table 18"/>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81130243"/>
              </p:ext>
            </p:extLst>
          </p:nvPr>
        </p:nvGraphicFramePr>
        <p:xfrm>
          <a:off x="313019" y="1219200"/>
          <a:ext cx="1896781" cy="2187893"/>
        </p:xfrm>
        <a:graphic>
          <a:graphicData uri="http://schemas.openxmlformats.org/drawingml/2006/table">
            <a:tbl>
              <a:tblPr firstRow="1" bandRow="1">
                <a:tableStyleId>{5C22544A-7EE6-4342-B048-85BDC9FD1C3A}</a:tableStyleId>
              </a:tblPr>
              <a:tblGrid>
                <a:gridCol w="1896781"/>
              </a:tblGrid>
              <a:tr h="242888">
                <a:tc>
                  <a:txBody>
                    <a:bodyPr/>
                    <a:lstStyle/>
                    <a:p>
                      <a:pPr algn="ctr"/>
                      <a:r>
                        <a:rPr lang="en-US" sz="1100" b="1" dirty="0" smtClean="0"/>
                        <a:t>OIL TANKERS</a:t>
                      </a:r>
                      <a:endParaRPr lang="en-MY" sz="1100" b="1" dirty="0"/>
                    </a:p>
                  </a:txBody>
                  <a:tcPr>
                    <a:solidFill>
                      <a:srgbClr val="254061"/>
                    </a:solidFill>
                  </a:tcPr>
                </a:tc>
              </a:tr>
              <a:tr h="257175">
                <a:tc>
                  <a:txBody>
                    <a:bodyPr/>
                    <a:lstStyle/>
                    <a:p>
                      <a:r>
                        <a:rPr lang="en-US" sz="1100" b="1" dirty="0" smtClean="0"/>
                        <a:t>MT PRINCESS SOFEA</a:t>
                      </a:r>
                      <a:endParaRPr lang="en-MY" sz="1100" b="1" dirty="0"/>
                    </a:p>
                  </a:txBody>
                  <a:tcPr/>
                </a:tc>
              </a:tr>
              <a:tr h="242888">
                <a:tc>
                  <a:txBody>
                    <a:bodyPr/>
                    <a:lstStyle/>
                    <a:p>
                      <a:r>
                        <a:rPr lang="en-US" sz="1100" b="1" dirty="0" smtClean="0"/>
                        <a:t>MT NAUTICA JOHOR BAHRU</a:t>
                      </a:r>
                      <a:endParaRPr lang="en-MY" sz="1100" b="1" dirty="0"/>
                    </a:p>
                  </a:txBody>
                  <a:tcPr/>
                </a:tc>
              </a:tr>
              <a:tr h="257175">
                <a:tc>
                  <a:txBody>
                    <a:bodyPr/>
                    <a:lstStyle/>
                    <a:p>
                      <a:r>
                        <a:rPr lang="en-US" sz="1100" b="1" dirty="0" smtClean="0"/>
                        <a:t>MT NAUTICA MAHARANI</a:t>
                      </a:r>
                      <a:endParaRPr lang="en-MY" sz="1100" b="1" dirty="0"/>
                    </a:p>
                  </a:txBody>
                  <a:tcPr/>
                </a:tc>
              </a:tr>
              <a:tr h="242888">
                <a:tc>
                  <a:txBody>
                    <a:bodyPr/>
                    <a:lstStyle/>
                    <a:p>
                      <a:r>
                        <a:rPr lang="en-US" sz="1100" b="1" dirty="0" smtClean="0"/>
                        <a:t>MT NAUTICA BATU PAHAT</a:t>
                      </a:r>
                      <a:endParaRPr lang="en-MY" sz="1100" b="1" dirty="0"/>
                    </a:p>
                  </a:txBody>
                  <a:tcPr/>
                </a:tc>
              </a:tr>
              <a:tr h="257175">
                <a:tc>
                  <a:txBody>
                    <a:bodyPr/>
                    <a:lstStyle/>
                    <a:p>
                      <a:r>
                        <a:rPr lang="en-US" sz="1100" b="1" dirty="0" smtClean="0"/>
                        <a:t>MT NAUTICA KOTA TINGGI</a:t>
                      </a:r>
                      <a:endParaRPr lang="en-MY" sz="1100" b="1" dirty="0"/>
                    </a:p>
                  </a:txBody>
                  <a:tcPr/>
                </a:tc>
              </a:tr>
              <a:tr h="285750">
                <a:tc>
                  <a:txBody>
                    <a:bodyPr/>
                    <a:lstStyle/>
                    <a:p>
                      <a:r>
                        <a:rPr lang="en-US" sz="1100" b="1" dirty="0" smtClean="0"/>
                        <a:t>MT NAUTICA RENGGAM</a:t>
                      </a:r>
                      <a:endParaRPr lang="en-MY" sz="1100" b="1" dirty="0"/>
                    </a:p>
                  </a:txBody>
                  <a:tcPr/>
                </a:tc>
              </a:tr>
              <a:tr h="347663">
                <a:tc>
                  <a:txBody>
                    <a:bodyPr/>
                    <a:lstStyle/>
                    <a:p>
                      <a:r>
                        <a:rPr lang="en-US" sz="1100" b="1" dirty="0" smtClean="0"/>
                        <a:t>MT NAUTICA PAGOH</a:t>
                      </a:r>
                      <a:endParaRPr lang="en-MY" sz="1100" b="1" dirty="0"/>
                    </a:p>
                  </a:txBody>
                  <a:tcPr/>
                </a:tc>
              </a:tr>
            </a:tbl>
          </a:graphicData>
        </a:graphic>
      </p:graphicFrame>
      <p:graphicFrame>
        <p:nvGraphicFramePr>
          <p:cNvPr id="20" name="Table 19"/>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01662423"/>
              </p:ext>
            </p:extLst>
          </p:nvPr>
        </p:nvGraphicFramePr>
        <p:xfrm>
          <a:off x="2370419" y="1219200"/>
          <a:ext cx="1972981" cy="967154"/>
        </p:xfrm>
        <a:graphic>
          <a:graphicData uri="http://schemas.openxmlformats.org/drawingml/2006/table">
            <a:tbl>
              <a:tblPr firstRow="1" bandRow="1">
                <a:tableStyleId>{5C22544A-7EE6-4342-B048-85BDC9FD1C3A}</a:tableStyleId>
              </a:tblPr>
              <a:tblGrid>
                <a:gridCol w="1972981"/>
              </a:tblGrid>
              <a:tr h="393895">
                <a:tc>
                  <a:txBody>
                    <a:bodyPr/>
                    <a:lstStyle/>
                    <a:p>
                      <a:pPr algn="ctr"/>
                      <a:r>
                        <a:rPr lang="en-US" sz="1100" b="1" dirty="0" smtClean="0"/>
                        <a:t>FLOATING</a:t>
                      </a:r>
                      <a:r>
                        <a:rPr lang="en-US" sz="1100" b="1" baseline="0" dirty="0" smtClean="0"/>
                        <a:t> STORAGE OFFLOADING</a:t>
                      </a:r>
                      <a:endParaRPr lang="en-MY" sz="1100" b="1" dirty="0"/>
                    </a:p>
                  </a:txBody>
                  <a:tcPr>
                    <a:solidFill>
                      <a:srgbClr val="254061"/>
                    </a:solidFill>
                  </a:tcPr>
                </a:tc>
              </a:tr>
              <a:tr h="239151">
                <a:tc>
                  <a:txBody>
                    <a:bodyPr/>
                    <a:lstStyle/>
                    <a:p>
                      <a:r>
                        <a:rPr lang="en-US" sz="1100" b="1" dirty="0" smtClean="0"/>
                        <a:t>FSU</a:t>
                      </a:r>
                      <a:r>
                        <a:rPr lang="en-US" sz="1100" b="1" baseline="0" dirty="0" smtClean="0"/>
                        <a:t> NAUTICA MUAR</a:t>
                      </a:r>
                      <a:endParaRPr lang="en-MY" sz="1100" b="1" dirty="0"/>
                    </a:p>
                  </a:txBody>
                  <a:tcPr/>
                </a:tc>
              </a:tr>
              <a:tr h="281354">
                <a:tc>
                  <a:txBody>
                    <a:bodyPr/>
                    <a:lstStyle/>
                    <a:p>
                      <a:r>
                        <a:rPr lang="en-US" sz="1100" b="1" dirty="0" smtClean="0"/>
                        <a:t>MT</a:t>
                      </a:r>
                      <a:r>
                        <a:rPr lang="en-US" sz="1100" b="1" baseline="0" dirty="0" smtClean="0"/>
                        <a:t> FOIS NAUTICA TEMBIKAI</a:t>
                      </a:r>
                      <a:endParaRPr lang="en-MY" sz="1100" b="1" dirty="0"/>
                    </a:p>
                  </a:txBody>
                  <a:tcPr/>
                </a:tc>
              </a:tr>
            </a:tbl>
          </a:graphicData>
        </a:graphic>
      </p:graphicFrame>
      <p:graphicFrame>
        <p:nvGraphicFramePr>
          <p:cNvPr id="21" name="Table 20"/>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78687461"/>
              </p:ext>
            </p:extLst>
          </p:nvPr>
        </p:nvGraphicFramePr>
        <p:xfrm>
          <a:off x="313019" y="3505200"/>
          <a:ext cx="4030381" cy="1157151"/>
        </p:xfrm>
        <a:graphic>
          <a:graphicData uri="http://schemas.openxmlformats.org/drawingml/2006/table">
            <a:tbl>
              <a:tblPr firstRow="1" bandRow="1">
                <a:tableStyleId>{5C22544A-7EE6-4342-B048-85BDC9FD1C3A}</a:tableStyleId>
              </a:tblPr>
              <a:tblGrid>
                <a:gridCol w="4030381"/>
              </a:tblGrid>
              <a:tr h="244929">
                <a:tc>
                  <a:txBody>
                    <a:bodyPr/>
                    <a:lstStyle/>
                    <a:p>
                      <a:pPr algn="ctr"/>
                      <a:r>
                        <a:rPr lang="en-US" sz="1100" b="1" dirty="0" smtClean="0"/>
                        <a:t>OFFSHORE</a:t>
                      </a:r>
                      <a:r>
                        <a:rPr lang="en-US" sz="1100" b="1" baseline="0" dirty="0" smtClean="0"/>
                        <a:t> SUPPORT (OSV)</a:t>
                      </a:r>
                      <a:endParaRPr lang="en-MY" sz="1100" b="1" dirty="0"/>
                    </a:p>
                  </a:txBody>
                  <a:tcPr>
                    <a:solidFill>
                      <a:schemeClr val="accent1">
                        <a:lumMod val="50000"/>
                      </a:schemeClr>
                    </a:solidFill>
                  </a:tcPr>
                </a:tc>
              </a:tr>
              <a:tr h="259336">
                <a:tc>
                  <a:txBody>
                    <a:bodyPr/>
                    <a:lstStyle/>
                    <a:p>
                      <a:pPr algn="ctr"/>
                      <a:r>
                        <a:rPr lang="en-US" sz="1100" b="1" dirty="0" smtClean="0"/>
                        <a:t>MV</a:t>
                      </a:r>
                      <a:r>
                        <a:rPr lang="en-US" sz="1100" b="1" baseline="0" dirty="0" smtClean="0"/>
                        <a:t> NAUTICA TG PUTERI IV</a:t>
                      </a:r>
                      <a:endParaRPr lang="en-MY" sz="1100" b="1" dirty="0"/>
                    </a:p>
                  </a:txBody>
                  <a:tcPr/>
                </a:tc>
              </a:tr>
              <a:tr h="288151">
                <a:tc>
                  <a:txBody>
                    <a:bodyPr/>
                    <a:lstStyle/>
                    <a:p>
                      <a:pPr algn="ctr"/>
                      <a:r>
                        <a:rPr lang="en-US" sz="1100" b="1" dirty="0" smtClean="0"/>
                        <a:t>MV</a:t>
                      </a:r>
                      <a:r>
                        <a:rPr lang="en-US" sz="1100" b="1" baseline="0" dirty="0" smtClean="0"/>
                        <a:t> NAUTICA TG PUTERI XXX</a:t>
                      </a:r>
                      <a:endParaRPr lang="en-MY" sz="1100" b="1" dirty="0"/>
                    </a:p>
                  </a:txBody>
                  <a:tcPr/>
                </a:tc>
              </a:tr>
              <a:tr h="350584">
                <a:tc>
                  <a:txBody>
                    <a:bodyPr/>
                    <a:lstStyle/>
                    <a:p>
                      <a:pPr algn="ctr"/>
                      <a:r>
                        <a:rPr lang="en-US" sz="1100" b="1" dirty="0" smtClean="0"/>
                        <a:t>MV</a:t>
                      </a:r>
                      <a:r>
                        <a:rPr lang="en-US" sz="1100" b="1" baseline="0" dirty="0" smtClean="0"/>
                        <a:t> NAUTICA AIR HITAM</a:t>
                      </a:r>
                      <a:endParaRPr lang="en-MY" sz="1100" b="1" dirty="0"/>
                    </a:p>
                  </a:txBody>
                  <a:tcPr/>
                </a:tc>
              </a:tr>
            </a:tbl>
          </a:graphicData>
        </a:graphic>
      </p:graphicFrame>
      <p:graphicFrame>
        <p:nvGraphicFramePr>
          <p:cNvPr id="22" name="Table 21"/>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93507385"/>
              </p:ext>
            </p:extLst>
          </p:nvPr>
        </p:nvGraphicFramePr>
        <p:xfrm>
          <a:off x="2362201" y="2362200"/>
          <a:ext cx="1981200" cy="1066800"/>
        </p:xfrm>
        <a:graphic>
          <a:graphicData uri="http://schemas.openxmlformats.org/drawingml/2006/table">
            <a:tbl>
              <a:tblPr firstRow="1" bandRow="1">
                <a:tableStyleId>{5C22544A-7EE6-4342-B048-85BDC9FD1C3A}</a:tableStyleId>
              </a:tblPr>
              <a:tblGrid>
                <a:gridCol w="1981200"/>
              </a:tblGrid>
              <a:tr h="228600">
                <a:tc>
                  <a:txBody>
                    <a:bodyPr/>
                    <a:lstStyle/>
                    <a:p>
                      <a:pPr algn="ctr"/>
                      <a:r>
                        <a:rPr lang="en-US" sz="1100" b="1" dirty="0" smtClean="0"/>
                        <a:t>THIRD</a:t>
                      </a:r>
                      <a:r>
                        <a:rPr lang="en-US" sz="1100" b="1" baseline="0" dirty="0" smtClean="0"/>
                        <a:t> PARTY VESSEL</a:t>
                      </a:r>
                      <a:endParaRPr lang="en-MY" sz="1100" b="1" dirty="0"/>
                    </a:p>
                  </a:txBody>
                  <a:tcPr>
                    <a:solidFill>
                      <a:srgbClr val="254061"/>
                    </a:solidFill>
                  </a:tcPr>
                </a:tc>
              </a:tr>
              <a:tr h="198120">
                <a:tc>
                  <a:txBody>
                    <a:bodyPr/>
                    <a:lstStyle/>
                    <a:p>
                      <a:r>
                        <a:rPr lang="en-US" sz="1100" b="1" dirty="0" smtClean="0"/>
                        <a:t>KEJORA</a:t>
                      </a:r>
                      <a:r>
                        <a:rPr lang="en-US" sz="1100" b="1" baseline="0" dirty="0" smtClean="0"/>
                        <a:t> 59</a:t>
                      </a:r>
                      <a:endParaRPr lang="en-MY" sz="1100" b="1" dirty="0"/>
                    </a:p>
                  </a:txBody>
                  <a:tcPr/>
                </a:tc>
              </a:tr>
              <a:tr h="243840">
                <a:tc>
                  <a:txBody>
                    <a:bodyPr/>
                    <a:lstStyle/>
                    <a:p>
                      <a:r>
                        <a:rPr lang="en-US" sz="1100" b="1" dirty="0" smtClean="0"/>
                        <a:t>KEJORA</a:t>
                      </a:r>
                      <a:r>
                        <a:rPr lang="en-US" sz="1100" b="1" baseline="0" dirty="0" smtClean="0"/>
                        <a:t> 57</a:t>
                      </a:r>
                      <a:endParaRPr lang="en-MY" sz="1100" b="1" dirty="0"/>
                    </a:p>
                  </a:txBody>
                  <a:tcPr/>
                </a:tc>
              </a:tr>
              <a:tr h="289560">
                <a:tc>
                  <a:txBody>
                    <a:bodyPr/>
                    <a:lstStyle/>
                    <a:p>
                      <a:r>
                        <a:rPr lang="en-US" sz="1100" b="1" dirty="0" smtClean="0"/>
                        <a:t>MT</a:t>
                      </a:r>
                      <a:r>
                        <a:rPr lang="en-US" sz="1100" b="1" baseline="0" dirty="0" smtClean="0"/>
                        <a:t> SUMMER CORAL</a:t>
                      </a:r>
                      <a:endParaRPr lang="en-MY" sz="1100" b="1" dirty="0"/>
                    </a:p>
                  </a:txBody>
                  <a:tcPr/>
                </a:tc>
              </a:tr>
            </a:tbl>
          </a:graphicData>
        </a:graphic>
      </p:graphicFrame>
      <p:graphicFrame>
        <p:nvGraphicFramePr>
          <p:cNvPr id="23" name="Table 22"/>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97997167"/>
              </p:ext>
            </p:extLst>
          </p:nvPr>
        </p:nvGraphicFramePr>
        <p:xfrm>
          <a:off x="4572000" y="1143000"/>
          <a:ext cx="4191000" cy="4492748"/>
        </p:xfrm>
        <a:graphic>
          <a:graphicData uri="http://schemas.openxmlformats.org/drawingml/2006/table">
            <a:tbl>
              <a:tblPr firstRow="1" bandRow="1">
                <a:tableStyleId>{5C22544A-7EE6-4342-B048-85BDC9FD1C3A}</a:tableStyleId>
              </a:tblPr>
              <a:tblGrid>
                <a:gridCol w="2095500"/>
                <a:gridCol w="2095500"/>
              </a:tblGrid>
              <a:tr h="268192">
                <a:tc gridSpan="2">
                  <a:txBody>
                    <a:bodyPr/>
                    <a:lstStyle/>
                    <a:p>
                      <a:pPr algn="ctr"/>
                      <a:r>
                        <a:rPr lang="en-US" sz="1100" b="1" dirty="0" smtClean="0"/>
                        <a:t>PORT SERVICES</a:t>
                      </a:r>
                      <a:endParaRPr lang="en-MY" sz="1100" b="1" dirty="0"/>
                    </a:p>
                  </a:txBody>
                  <a:tcPr>
                    <a:solidFill>
                      <a:srgbClr val="254061"/>
                    </a:solidFill>
                  </a:tcPr>
                </a:tc>
                <a:tc hMerge="1">
                  <a:txBody>
                    <a:bodyPr/>
                    <a:lstStyle/>
                    <a:p>
                      <a:endParaRPr lang="en-MY" dirty="0"/>
                    </a:p>
                  </a:txBody>
                  <a:tcPr/>
                </a:tc>
              </a:tr>
              <a:tr h="301754">
                <a:tc>
                  <a:txBody>
                    <a:bodyPr/>
                    <a:lstStyle/>
                    <a:p>
                      <a:r>
                        <a:rPr lang="en-US" sz="1100" b="1" dirty="0" smtClean="0"/>
                        <a:t>MV NAUTICA TG PUTERI I</a:t>
                      </a:r>
                      <a:endParaRPr lang="en-MY" sz="1100" b="1" dirty="0"/>
                    </a:p>
                  </a:txBody>
                  <a:tcPr/>
                </a:tc>
                <a:tc>
                  <a:txBody>
                    <a:bodyPr/>
                    <a:lstStyle/>
                    <a:p>
                      <a:r>
                        <a:rPr lang="en-US" sz="1100" b="1" dirty="0" smtClean="0"/>
                        <a:t>MV NAUTICA TG PUTERI XXI</a:t>
                      </a:r>
                      <a:endParaRPr lang="en-MY" sz="1100" b="1" dirty="0"/>
                    </a:p>
                  </a:txBody>
                  <a:tcPr/>
                </a:tc>
              </a:tr>
              <a:tr h="301754">
                <a:tc>
                  <a:txBody>
                    <a:bodyPr/>
                    <a:lstStyle/>
                    <a:p>
                      <a:r>
                        <a:rPr lang="en-US" sz="1100" b="1" dirty="0" smtClean="0"/>
                        <a:t>MV NAUTICA TG PUTERI II</a:t>
                      </a:r>
                      <a:endParaRPr lang="en-MY" sz="1100" b="1" dirty="0"/>
                    </a:p>
                  </a:txBody>
                  <a:tcPr/>
                </a:tc>
                <a:tc>
                  <a:txBody>
                    <a:bodyPr/>
                    <a:lstStyle/>
                    <a:p>
                      <a:r>
                        <a:rPr lang="en-US" sz="1100" b="1" dirty="0" smtClean="0"/>
                        <a:t>MV NAUTICA TG PUTERI XXII</a:t>
                      </a:r>
                      <a:endParaRPr lang="en-MY" sz="1100" b="1" dirty="0"/>
                    </a:p>
                  </a:txBody>
                  <a:tcPr/>
                </a:tc>
              </a:tr>
              <a:tr h="301754">
                <a:tc>
                  <a:txBody>
                    <a:bodyPr/>
                    <a:lstStyle/>
                    <a:p>
                      <a:r>
                        <a:rPr lang="en-US" sz="1100" b="1" dirty="0" smtClean="0"/>
                        <a:t>MV NAUTICA TG PUTERI VII</a:t>
                      </a:r>
                      <a:endParaRPr lang="en-MY" sz="1100" b="1" dirty="0"/>
                    </a:p>
                  </a:txBody>
                  <a:tcPr/>
                </a:tc>
                <a:tc>
                  <a:txBody>
                    <a:bodyPr/>
                    <a:lstStyle/>
                    <a:p>
                      <a:r>
                        <a:rPr lang="en-US" sz="1100" b="1" dirty="0" smtClean="0"/>
                        <a:t>MV NAUTICA TG PUTERI XXIII</a:t>
                      </a:r>
                      <a:endParaRPr lang="en-MY" sz="1100" b="1" dirty="0"/>
                    </a:p>
                  </a:txBody>
                  <a:tcPr/>
                </a:tc>
              </a:tr>
              <a:tr h="301754">
                <a:tc>
                  <a:txBody>
                    <a:bodyPr/>
                    <a:lstStyle/>
                    <a:p>
                      <a:r>
                        <a:rPr lang="en-US" sz="1100" b="1" dirty="0" smtClean="0"/>
                        <a:t>MV NAUTICA TG PUTERI VIII</a:t>
                      </a:r>
                      <a:endParaRPr lang="en-MY" sz="1100" b="1" dirty="0"/>
                    </a:p>
                  </a:txBody>
                  <a:tcPr/>
                </a:tc>
                <a:tc>
                  <a:txBody>
                    <a:bodyPr/>
                    <a:lstStyle/>
                    <a:p>
                      <a:r>
                        <a:rPr lang="en-US" sz="1100" b="1" dirty="0" smtClean="0"/>
                        <a:t>MV NAUTICA TG PUTERI XXIV</a:t>
                      </a:r>
                      <a:endParaRPr lang="en-MY" sz="1100" b="1" dirty="0"/>
                    </a:p>
                  </a:txBody>
                  <a:tcPr/>
                </a:tc>
              </a:tr>
              <a:tr h="301754">
                <a:tc>
                  <a:txBody>
                    <a:bodyPr/>
                    <a:lstStyle/>
                    <a:p>
                      <a:r>
                        <a:rPr lang="en-US" sz="1100" b="1" dirty="0" smtClean="0"/>
                        <a:t>MV NAUTICA TG PUTERI IX</a:t>
                      </a:r>
                      <a:endParaRPr lang="en-MY" sz="1100" b="1" dirty="0"/>
                    </a:p>
                  </a:txBody>
                  <a:tcPr/>
                </a:tc>
                <a:tc>
                  <a:txBody>
                    <a:bodyPr/>
                    <a:lstStyle/>
                    <a:p>
                      <a:r>
                        <a:rPr lang="en-US" sz="1100" b="1" dirty="0" smtClean="0"/>
                        <a:t>MV NAUTICA</a:t>
                      </a:r>
                      <a:r>
                        <a:rPr lang="en-US" sz="1100" b="1" baseline="0" dirty="0" smtClean="0"/>
                        <a:t> TG PUTERI XXV</a:t>
                      </a:r>
                      <a:endParaRPr lang="en-MY" sz="1100" b="1" dirty="0"/>
                    </a:p>
                  </a:txBody>
                  <a:tcPr/>
                </a:tc>
              </a:tr>
              <a:tr h="301754">
                <a:tc>
                  <a:txBody>
                    <a:bodyPr/>
                    <a:lstStyle/>
                    <a:p>
                      <a:r>
                        <a:rPr lang="en-US" sz="1100" b="1" dirty="0" smtClean="0"/>
                        <a:t>MV NAUTICA TG PUTERI X</a:t>
                      </a:r>
                      <a:endParaRPr lang="en-MY" sz="1100" b="1" dirty="0"/>
                    </a:p>
                  </a:txBody>
                  <a:tcPr/>
                </a:tc>
                <a:tc>
                  <a:txBody>
                    <a:bodyPr/>
                    <a:lstStyle/>
                    <a:p>
                      <a:r>
                        <a:rPr lang="en-US" sz="1100" b="1" dirty="0" smtClean="0"/>
                        <a:t>MV NAUTICA TG PUTERI XXVI</a:t>
                      </a:r>
                      <a:endParaRPr lang="en-MY" sz="1100" b="1" dirty="0"/>
                    </a:p>
                  </a:txBody>
                  <a:tcPr/>
                </a:tc>
              </a:tr>
              <a:tr h="301754">
                <a:tc>
                  <a:txBody>
                    <a:bodyPr/>
                    <a:lstStyle/>
                    <a:p>
                      <a:r>
                        <a:rPr lang="en-MY" sz="1100" b="1" dirty="0" smtClean="0"/>
                        <a:t>MV NAUTICA</a:t>
                      </a:r>
                      <a:r>
                        <a:rPr lang="en-MY" sz="1100" b="1" baseline="0" dirty="0" smtClean="0"/>
                        <a:t> TG PUTERI XI</a:t>
                      </a:r>
                      <a:endParaRPr lang="en-MY" sz="1100" b="1" dirty="0"/>
                    </a:p>
                  </a:txBody>
                  <a:tcPr/>
                </a:tc>
                <a:tc>
                  <a:txBody>
                    <a:bodyPr/>
                    <a:lstStyle/>
                    <a:p>
                      <a:r>
                        <a:rPr lang="en-MY" sz="1100" b="1" dirty="0" smtClean="0"/>
                        <a:t>MV NAUTICA TG PUTERI XXVII</a:t>
                      </a:r>
                      <a:endParaRPr lang="en-MY" sz="1100" b="1" dirty="0"/>
                    </a:p>
                  </a:txBody>
                  <a:tcPr/>
                </a:tc>
              </a:tr>
              <a:tr h="301754">
                <a:tc>
                  <a:txBody>
                    <a:bodyPr/>
                    <a:lstStyle/>
                    <a:p>
                      <a:r>
                        <a:rPr lang="en-US" sz="1100" b="1" dirty="0" smtClean="0"/>
                        <a:t>MV NAUTICA TG PUTERI XII</a:t>
                      </a:r>
                      <a:endParaRPr lang="en-MY" sz="1100" b="1" dirty="0"/>
                    </a:p>
                  </a:txBody>
                  <a:tcPr/>
                </a:tc>
                <a:tc>
                  <a:txBody>
                    <a:bodyPr/>
                    <a:lstStyle/>
                    <a:p>
                      <a:r>
                        <a:rPr lang="en-US" sz="1100" b="1" dirty="0" smtClean="0"/>
                        <a:t>MV NAUTICA TG PUTERI XXVIII</a:t>
                      </a:r>
                      <a:endParaRPr lang="en-MY" sz="1100" b="1" dirty="0"/>
                    </a:p>
                  </a:txBody>
                  <a:tcPr/>
                </a:tc>
              </a:tr>
              <a:tr h="301754">
                <a:tc>
                  <a:txBody>
                    <a:bodyPr/>
                    <a:lstStyle/>
                    <a:p>
                      <a:r>
                        <a:rPr lang="en-US" sz="1100" b="1" dirty="0" smtClean="0"/>
                        <a:t>MV NAUTICA TG PUTERI XV</a:t>
                      </a:r>
                      <a:endParaRPr lang="en-MY" sz="1100" b="1" dirty="0"/>
                    </a:p>
                  </a:txBody>
                  <a:tcPr/>
                </a:tc>
                <a:tc>
                  <a:txBody>
                    <a:bodyPr/>
                    <a:lstStyle/>
                    <a:p>
                      <a:r>
                        <a:rPr lang="en-US" sz="1100" b="1" dirty="0" smtClean="0"/>
                        <a:t>MV NAUTICA TG PUTERI XXIX</a:t>
                      </a:r>
                      <a:endParaRPr lang="en-MY" sz="1100" b="1" dirty="0"/>
                    </a:p>
                  </a:txBody>
                  <a:tcPr/>
                </a:tc>
              </a:tr>
              <a:tr h="301754">
                <a:tc>
                  <a:txBody>
                    <a:bodyPr/>
                    <a:lstStyle/>
                    <a:p>
                      <a:r>
                        <a:rPr lang="en-US" sz="1100" b="1" dirty="0" smtClean="0"/>
                        <a:t>MV NAUTICA TG PUTERI XVI</a:t>
                      </a:r>
                      <a:endParaRPr lang="en-MY" sz="1100" b="1" dirty="0"/>
                    </a:p>
                  </a:txBody>
                  <a:tcPr/>
                </a:tc>
                <a:tc>
                  <a:txBody>
                    <a:bodyPr/>
                    <a:lstStyle/>
                    <a:p>
                      <a:r>
                        <a:rPr lang="en-US" sz="1100" b="1" dirty="0" smtClean="0"/>
                        <a:t>MV NAUTICA TG PUTERI XXXIII</a:t>
                      </a:r>
                      <a:endParaRPr lang="en-MY" sz="1100" b="1" dirty="0"/>
                    </a:p>
                  </a:txBody>
                  <a:tcPr/>
                </a:tc>
              </a:tr>
              <a:tr h="301754">
                <a:tc>
                  <a:txBody>
                    <a:bodyPr/>
                    <a:lstStyle/>
                    <a:p>
                      <a:r>
                        <a:rPr lang="en-US" sz="1100" b="1" dirty="0" smtClean="0"/>
                        <a:t>MV NAUTICA TG PUTERI XVII</a:t>
                      </a:r>
                      <a:endParaRPr lang="en-MY" sz="1100" b="1" dirty="0"/>
                    </a:p>
                  </a:txBody>
                  <a:tcPr/>
                </a:tc>
                <a:tc>
                  <a:txBody>
                    <a:bodyPr/>
                    <a:lstStyle/>
                    <a:p>
                      <a:r>
                        <a:rPr lang="en-US" sz="1100" b="1" dirty="0" smtClean="0"/>
                        <a:t>MV NAUTICA TG PUTERI XXXIV</a:t>
                      </a:r>
                      <a:endParaRPr lang="en-MY" sz="1100" b="1" dirty="0"/>
                    </a:p>
                  </a:txBody>
                  <a:tcPr/>
                </a:tc>
              </a:tr>
              <a:tr h="301754">
                <a:tc>
                  <a:txBody>
                    <a:bodyPr/>
                    <a:lstStyle/>
                    <a:p>
                      <a:r>
                        <a:rPr lang="en-US" sz="1100" b="1" dirty="0" smtClean="0"/>
                        <a:t>MV NAUTICA TG PUTERI XVIII</a:t>
                      </a:r>
                      <a:endParaRPr lang="en-MY" sz="1100" b="1" dirty="0"/>
                    </a:p>
                  </a:txBody>
                  <a:tcPr/>
                </a:tc>
                <a:tc>
                  <a:txBody>
                    <a:bodyPr/>
                    <a:lstStyle/>
                    <a:p>
                      <a:r>
                        <a:rPr lang="en-US" sz="1100" b="1" dirty="0" smtClean="0"/>
                        <a:t>MV NAUTICA TG PUTERI XXXV</a:t>
                      </a:r>
                      <a:endParaRPr lang="en-MY" sz="1100" b="1" dirty="0"/>
                    </a:p>
                  </a:txBody>
                  <a:tcPr/>
                </a:tc>
              </a:tr>
              <a:tr h="301754">
                <a:tc>
                  <a:txBody>
                    <a:bodyPr/>
                    <a:lstStyle/>
                    <a:p>
                      <a:r>
                        <a:rPr lang="en-US" sz="1100" b="1" dirty="0" smtClean="0"/>
                        <a:t>MV NAUTICA TG PUTERI XIX</a:t>
                      </a:r>
                      <a:endParaRPr lang="en-MY" sz="1100" b="1" dirty="0"/>
                    </a:p>
                  </a:txBody>
                  <a:tcPr/>
                </a:tc>
                <a:tc>
                  <a:txBody>
                    <a:bodyPr/>
                    <a:lstStyle/>
                    <a:p>
                      <a:r>
                        <a:rPr lang="en-US" sz="1100" b="1" dirty="0" smtClean="0"/>
                        <a:t>MV NAUTICA</a:t>
                      </a:r>
                      <a:r>
                        <a:rPr lang="en-US" sz="1100" b="1" baseline="0" dirty="0" smtClean="0"/>
                        <a:t> TG PUTERI XXXVI</a:t>
                      </a:r>
                      <a:endParaRPr lang="en-MY" sz="1100" b="1" dirty="0"/>
                    </a:p>
                  </a:txBody>
                  <a:tcPr/>
                </a:tc>
              </a:tr>
              <a:tr h="301754">
                <a:tc>
                  <a:txBody>
                    <a:bodyPr/>
                    <a:lstStyle/>
                    <a:p>
                      <a:r>
                        <a:rPr lang="en-US" sz="1100" b="1" dirty="0" smtClean="0"/>
                        <a:t>MV NAUTICA TG PUTERI XX</a:t>
                      </a:r>
                      <a:endParaRPr lang="en-MY" sz="1100" b="1" dirty="0"/>
                    </a:p>
                  </a:txBody>
                  <a:tcPr/>
                </a:tc>
                <a:tc>
                  <a:txBody>
                    <a:bodyPr/>
                    <a:lstStyle/>
                    <a:p>
                      <a:r>
                        <a:rPr lang="en-US" sz="1100" b="1" dirty="0" smtClean="0"/>
                        <a:t>AMAL II</a:t>
                      </a:r>
                      <a:endParaRPr lang="en-MY" sz="1100" b="1" dirty="0"/>
                    </a:p>
                  </a:txBody>
                  <a:tcPr/>
                </a:tc>
              </a:tr>
            </a:tbl>
          </a:graphicData>
        </a:graphic>
      </p:graphicFrame>
      <p:pic>
        <p:nvPicPr>
          <p:cNvPr id="9" name="Picture 8">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138CCA6B-CAAE-4F78-8701-92380C6A4790}"/>
              </a:ext>
            </a:extLst>
          </p:cNvPr>
          <p:cNvPicPr>
            <a:picLocks noChangeAspect="1"/>
          </p:cNvPicPr>
          <p:nvPr/>
        </p:nvPicPr>
        <p:blipFill>
          <a:blip r:embed="rId2"/>
          <a:stretch>
            <a:fillRect/>
          </a:stretch>
        </p:blipFill>
        <p:spPr>
          <a:xfrm>
            <a:off x="381000" y="4724400"/>
            <a:ext cx="3886200" cy="1676399"/>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081195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3235"/>
            <a:ext cx="6008877" cy="369332"/>
          </a:xfrm>
        </p:spPr>
        <p:txBody>
          <a:bodyPr/>
          <a:lstStyle/>
          <a:p>
            <a:r>
              <a:rPr lang="en-US" sz="2400" dirty="0" smtClean="0"/>
              <a:t>VESSEL UTILISATION</a:t>
            </a:r>
            <a:endParaRPr lang="en-MY" sz="2400" dirty="0"/>
          </a:p>
        </p:txBody>
      </p:sp>
      <p:graphicFrame>
        <p:nvGraphicFramePr>
          <p:cNvPr id="3" name="Table 2"/>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48867157"/>
              </p:ext>
            </p:extLst>
          </p:nvPr>
        </p:nvGraphicFramePr>
        <p:xfrm>
          <a:off x="304800" y="1295400"/>
          <a:ext cx="8229599" cy="3962400"/>
        </p:xfrm>
        <a:graphic>
          <a:graphicData uri="http://schemas.openxmlformats.org/drawingml/2006/table">
            <a:tbl>
              <a:tblPr firstRow="1" bandRow="1">
                <a:tableStyleId>{5C22544A-7EE6-4342-B048-85BDC9FD1C3A}</a:tableStyleId>
              </a:tblPr>
              <a:tblGrid>
                <a:gridCol w="3124200">
                  <a:extLst>
                    <a:ext uri="{9D8B030D-6E8A-4147-A177-3AD203B41FA5}">
                      <a16:col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val="20000"/>
                    </a:ext>
                  </a:extLst>
                </a:gridCol>
                <a:gridCol w="2667000">
                  <a:extLst>
                    <a:ext uri="{9D8B030D-6E8A-4147-A177-3AD203B41FA5}">
                      <a16:col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val="20001"/>
                    </a:ext>
                  </a:extLst>
                </a:gridCol>
                <a:gridCol w="2438399">
                  <a:extLst>
                    <a:ext uri="{9D8B030D-6E8A-4147-A177-3AD203B41FA5}">
                      <a16:col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val="20002"/>
                    </a:ext>
                  </a:extLst>
                </a:gridCol>
              </a:tblGrid>
              <a:tr h="970993">
                <a:tc>
                  <a:txBody>
                    <a:bodyPr/>
                    <a:lstStyle/>
                    <a:p>
                      <a:pPr algn="ctr"/>
                      <a:r>
                        <a:rPr lang="en-US" sz="1800" b="1" dirty="0" smtClean="0">
                          <a:solidFill>
                            <a:schemeClr val="bg1"/>
                          </a:solidFill>
                          <a:latin typeface="Arial Narrow"/>
                          <a:cs typeface="Arial Narrow"/>
                        </a:rPr>
                        <a:t>TYPE</a:t>
                      </a:r>
                      <a:r>
                        <a:rPr lang="en-US" sz="1800" b="1" baseline="0" dirty="0" smtClean="0">
                          <a:solidFill>
                            <a:schemeClr val="bg1"/>
                          </a:solidFill>
                          <a:latin typeface="Arial Narrow"/>
                          <a:cs typeface="Arial Narrow"/>
                        </a:rPr>
                        <a:t> OF VESSEL</a:t>
                      </a:r>
                      <a:r>
                        <a:rPr lang="en-US" sz="1800" b="1" dirty="0" smtClean="0">
                          <a:solidFill>
                            <a:schemeClr val="bg1"/>
                          </a:solidFill>
                          <a:latin typeface="Arial Narrow"/>
                          <a:cs typeface="Arial Narrow"/>
                        </a:rPr>
                        <a:t> </a:t>
                      </a:r>
                      <a:endParaRPr lang="en-MY" sz="1800" b="1" strike="noStrike" baseline="30000" dirty="0">
                        <a:solidFill>
                          <a:schemeClr val="bg1"/>
                        </a:solidFill>
                        <a:effectLst/>
                        <a:latin typeface="Arial Narrow"/>
                        <a:cs typeface="Arial Narrow"/>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54061"/>
                    </a:solidFill>
                  </a:tcPr>
                </a:tc>
                <a:tc>
                  <a:txBody>
                    <a:bodyPr/>
                    <a:lstStyle/>
                    <a:p>
                      <a:pPr algn="ctr"/>
                      <a:r>
                        <a:rPr lang="en-US" sz="1800" b="1" dirty="0" smtClean="0">
                          <a:solidFill>
                            <a:schemeClr val="bg1"/>
                          </a:solidFill>
                          <a:latin typeface="Arial Narrow"/>
                          <a:cs typeface="Arial Narrow"/>
                        </a:rPr>
                        <a:t>UTILISATION RATE</a:t>
                      </a:r>
                    </a:p>
                    <a:p>
                      <a:pPr algn="ctr"/>
                      <a:r>
                        <a:rPr lang="en-US" sz="1800" b="1" dirty="0" smtClean="0">
                          <a:solidFill>
                            <a:schemeClr val="bg1"/>
                          </a:solidFill>
                          <a:latin typeface="Arial Narrow"/>
                          <a:cs typeface="Arial Narrow"/>
                        </a:rPr>
                        <a:t> JAN</a:t>
                      </a:r>
                      <a:r>
                        <a:rPr lang="en-US" sz="1800" b="1" baseline="0" dirty="0" smtClean="0">
                          <a:solidFill>
                            <a:schemeClr val="bg1"/>
                          </a:solidFill>
                          <a:latin typeface="Arial Narrow"/>
                          <a:cs typeface="Arial Narrow"/>
                        </a:rPr>
                        <a:t> - DEC</a:t>
                      </a:r>
                      <a:r>
                        <a:rPr lang="en-US" sz="1800" b="1" dirty="0" smtClean="0">
                          <a:solidFill>
                            <a:schemeClr val="bg1"/>
                          </a:solidFill>
                          <a:latin typeface="Arial Narrow"/>
                          <a:cs typeface="Arial Narrow"/>
                        </a:rPr>
                        <a:t> 2017</a:t>
                      </a:r>
                      <a:endParaRPr lang="en-MY" sz="1800" b="1" baseline="30000" dirty="0">
                        <a:solidFill>
                          <a:schemeClr val="bg1"/>
                        </a:solidFill>
                        <a:latin typeface="Arial Narrow"/>
                        <a:cs typeface="Arial Narrow"/>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54061"/>
                    </a:solidFill>
                  </a:tcPr>
                </a:tc>
                <a:tc>
                  <a:txBody>
                    <a:bodyPr/>
                    <a:lstStyle/>
                    <a:p>
                      <a:pPr algn="ctr"/>
                      <a:r>
                        <a:rPr lang="en-US" sz="1800" b="1" dirty="0" smtClean="0">
                          <a:solidFill>
                            <a:schemeClr val="bg1"/>
                          </a:solidFill>
                          <a:latin typeface="Arial Narrow"/>
                          <a:cs typeface="Arial Narrow"/>
                        </a:rPr>
                        <a:t>UTILISATION RATE </a:t>
                      </a:r>
                    </a:p>
                    <a:p>
                      <a:pPr algn="ctr"/>
                      <a:r>
                        <a:rPr lang="en-US" sz="1800" b="1" dirty="0" smtClean="0">
                          <a:solidFill>
                            <a:schemeClr val="bg1"/>
                          </a:solidFill>
                          <a:latin typeface="Arial Narrow"/>
                          <a:cs typeface="Arial Narrow"/>
                        </a:rPr>
                        <a:t>JAN</a:t>
                      </a:r>
                      <a:r>
                        <a:rPr lang="en-US" sz="1800" b="1" baseline="0" dirty="0" smtClean="0">
                          <a:solidFill>
                            <a:schemeClr val="bg1"/>
                          </a:solidFill>
                          <a:latin typeface="Arial Narrow"/>
                          <a:cs typeface="Arial Narrow"/>
                        </a:rPr>
                        <a:t> - MAR 2018</a:t>
                      </a:r>
                      <a:endParaRPr lang="en-MY" sz="1800" b="1" baseline="30000" dirty="0">
                        <a:solidFill>
                          <a:schemeClr val="bg1"/>
                        </a:solidFill>
                        <a:latin typeface="Arial Narrow"/>
                        <a:cs typeface="Arial Narrow"/>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54061"/>
                    </a:solidFill>
                  </a:tcPr>
                </a:tc>
                <a:extLst>
                  <a:ext uri="{0D108BD9-81ED-4DB2-BD59-A6C34878D82A}">
                    <a16:row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val="10000"/>
                  </a:ext>
                </a:extLst>
              </a:tr>
              <a:tr h="411331">
                <a:tc>
                  <a:txBody>
                    <a:bodyPr/>
                    <a:lstStyle/>
                    <a:p>
                      <a:r>
                        <a:rPr lang="en-US" sz="1800" b="1" dirty="0">
                          <a:solidFill>
                            <a:schemeClr val="tx1">
                              <a:lumMod val="85000"/>
                              <a:lumOff val="15000"/>
                            </a:schemeClr>
                          </a:solidFill>
                          <a:latin typeface="Arial Narrow"/>
                          <a:cs typeface="Arial Narrow"/>
                        </a:rPr>
                        <a:t>Product Tankers</a:t>
                      </a:r>
                      <a:endParaRPr lang="en-MY" sz="1800" b="1" dirty="0">
                        <a:solidFill>
                          <a:schemeClr val="tx1">
                            <a:lumMod val="85000"/>
                            <a:lumOff val="15000"/>
                          </a:schemeClr>
                        </a:solidFill>
                        <a:latin typeface="Arial Narrow"/>
                        <a:cs typeface="Arial Narrow"/>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800" b="1" dirty="0" smtClean="0">
                          <a:solidFill>
                            <a:schemeClr val="tx1">
                              <a:lumMod val="85000"/>
                              <a:lumOff val="15000"/>
                            </a:schemeClr>
                          </a:solidFill>
                          <a:latin typeface="Arial Narrow"/>
                          <a:cs typeface="Arial Narrow"/>
                        </a:rPr>
                        <a:t>72.58%</a:t>
                      </a:r>
                      <a:endParaRPr lang="en-MY" sz="1800" b="1" dirty="0">
                        <a:solidFill>
                          <a:schemeClr val="tx1">
                            <a:lumMod val="85000"/>
                            <a:lumOff val="15000"/>
                          </a:schemeClr>
                        </a:solidFill>
                        <a:latin typeface="Arial Narrow"/>
                        <a:cs typeface="Arial Narrow"/>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800" b="1" dirty="0" smtClean="0">
                          <a:solidFill>
                            <a:schemeClr val="tx1">
                              <a:lumMod val="85000"/>
                              <a:lumOff val="15000"/>
                            </a:schemeClr>
                          </a:solidFill>
                          <a:latin typeface="Arial Narrow"/>
                          <a:cs typeface="Arial Narrow"/>
                        </a:rPr>
                        <a:t>76.83%</a:t>
                      </a:r>
                      <a:endParaRPr lang="en-MY" sz="1800" b="1" dirty="0">
                        <a:solidFill>
                          <a:schemeClr val="tx1">
                            <a:lumMod val="85000"/>
                            <a:lumOff val="15000"/>
                          </a:schemeClr>
                        </a:solidFill>
                        <a:latin typeface="Arial Narrow"/>
                        <a:cs typeface="Arial Narrow"/>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val="10001"/>
                  </a:ext>
                </a:extLst>
              </a:tr>
              <a:tr h="411331">
                <a:tc>
                  <a:txBody>
                    <a:bodyPr/>
                    <a:lstStyle/>
                    <a:p>
                      <a:r>
                        <a:rPr lang="en-US" sz="1800" b="1" dirty="0">
                          <a:solidFill>
                            <a:schemeClr val="tx1">
                              <a:lumMod val="85000"/>
                              <a:lumOff val="15000"/>
                            </a:schemeClr>
                          </a:solidFill>
                          <a:latin typeface="Arial Narrow"/>
                          <a:cs typeface="Arial Narrow"/>
                        </a:rPr>
                        <a:t>FSU</a:t>
                      </a:r>
                      <a:endParaRPr lang="en-MY" sz="1800" b="1" baseline="30000" dirty="0">
                        <a:solidFill>
                          <a:schemeClr val="tx1">
                            <a:lumMod val="85000"/>
                            <a:lumOff val="15000"/>
                          </a:schemeClr>
                        </a:solidFill>
                        <a:latin typeface="Arial Narrow"/>
                        <a:cs typeface="Arial Narrow"/>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800" b="1" dirty="0" smtClean="0">
                          <a:solidFill>
                            <a:schemeClr val="tx1">
                              <a:lumMod val="85000"/>
                              <a:lumOff val="15000"/>
                            </a:schemeClr>
                          </a:solidFill>
                          <a:latin typeface="Arial Narrow"/>
                          <a:cs typeface="Arial Narrow"/>
                        </a:rPr>
                        <a:t>37.99%</a:t>
                      </a:r>
                      <a:endParaRPr lang="en-MY" sz="1800" b="1" dirty="0">
                        <a:solidFill>
                          <a:schemeClr val="tx1">
                            <a:lumMod val="85000"/>
                            <a:lumOff val="15000"/>
                          </a:schemeClr>
                        </a:solidFill>
                        <a:latin typeface="Arial Narrow"/>
                        <a:cs typeface="Arial Narrow"/>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800" b="1" dirty="0" smtClean="0">
                          <a:solidFill>
                            <a:schemeClr val="tx1">
                              <a:lumMod val="85000"/>
                              <a:lumOff val="15000"/>
                            </a:schemeClr>
                          </a:solidFill>
                          <a:latin typeface="Arial Narrow"/>
                          <a:cs typeface="Arial Narrow"/>
                        </a:rPr>
                        <a:t>100.00%</a:t>
                      </a:r>
                      <a:endParaRPr lang="en-MY" sz="1800" b="1" dirty="0">
                        <a:solidFill>
                          <a:schemeClr val="tx1">
                            <a:lumMod val="85000"/>
                            <a:lumOff val="15000"/>
                          </a:schemeClr>
                        </a:solidFill>
                        <a:latin typeface="Arial Narrow"/>
                        <a:cs typeface="Arial Narrow"/>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val="10002"/>
                  </a:ext>
                </a:extLst>
              </a:tr>
              <a:tr h="411331">
                <a:tc>
                  <a:txBody>
                    <a:bodyPr/>
                    <a:lstStyle/>
                    <a:p>
                      <a:r>
                        <a:rPr lang="en-US" sz="1800" b="1" dirty="0">
                          <a:solidFill>
                            <a:schemeClr val="tx1">
                              <a:lumMod val="85000"/>
                              <a:lumOff val="15000"/>
                            </a:schemeClr>
                          </a:solidFill>
                          <a:latin typeface="Arial Narrow"/>
                          <a:cs typeface="Arial Narrow"/>
                        </a:rPr>
                        <a:t>Fast Crew Boats</a:t>
                      </a:r>
                      <a:endParaRPr lang="en-MY" sz="1800" b="1" dirty="0">
                        <a:solidFill>
                          <a:schemeClr val="tx1">
                            <a:lumMod val="85000"/>
                            <a:lumOff val="15000"/>
                          </a:schemeClr>
                        </a:solidFill>
                        <a:latin typeface="Arial Narrow"/>
                        <a:cs typeface="Arial Narrow"/>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800" b="1" dirty="0" smtClean="0">
                          <a:solidFill>
                            <a:schemeClr val="tx1">
                              <a:lumMod val="85000"/>
                              <a:lumOff val="15000"/>
                            </a:schemeClr>
                          </a:solidFill>
                          <a:latin typeface="Arial Narrow"/>
                          <a:cs typeface="Arial Narrow"/>
                        </a:rPr>
                        <a:t>58.92%</a:t>
                      </a:r>
                      <a:endParaRPr lang="en-MY" sz="1800" b="1" dirty="0">
                        <a:solidFill>
                          <a:schemeClr val="tx1">
                            <a:lumMod val="85000"/>
                            <a:lumOff val="15000"/>
                          </a:schemeClr>
                        </a:solidFill>
                        <a:latin typeface="Arial Narrow"/>
                        <a:cs typeface="Arial Narrow"/>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800" b="1" dirty="0" smtClean="0">
                          <a:solidFill>
                            <a:schemeClr val="tx1">
                              <a:lumMod val="85000"/>
                              <a:lumOff val="15000"/>
                            </a:schemeClr>
                          </a:solidFill>
                          <a:latin typeface="Arial Narrow"/>
                          <a:cs typeface="Arial Narrow"/>
                        </a:rPr>
                        <a:t>52.50%</a:t>
                      </a:r>
                      <a:endParaRPr lang="en-MY" sz="1800" b="1" dirty="0">
                        <a:solidFill>
                          <a:schemeClr val="tx1">
                            <a:lumMod val="85000"/>
                            <a:lumOff val="15000"/>
                          </a:schemeClr>
                        </a:solidFill>
                        <a:latin typeface="Arial Narrow"/>
                        <a:cs typeface="Arial Narrow"/>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val="10003"/>
                  </a:ext>
                </a:extLst>
              </a:tr>
              <a:tr h="411331">
                <a:tc>
                  <a:txBody>
                    <a:bodyPr/>
                    <a:lstStyle/>
                    <a:p>
                      <a:r>
                        <a:rPr lang="en-US" sz="1800" b="1" dirty="0">
                          <a:solidFill>
                            <a:schemeClr val="tx1">
                              <a:lumMod val="85000"/>
                              <a:lumOff val="15000"/>
                            </a:schemeClr>
                          </a:solidFill>
                          <a:latin typeface="Arial Narrow"/>
                          <a:cs typeface="Arial Narrow"/>
                        </a:rPr>
                        <a:t>Harbour Tugboats</a:t>
                      </a:r>
                      <a:endParaRPr lang="en-MY" sz="1800" b="1" dirty="0">
                        <a:solidFill>
                          <a:schemeClr val="tx1">
                            <a:lumMod val="85000"/>
                            <a:lumOff val="15000"/>
                          </a:schemeClr>
                        </a:solidFill>
                        <a:latin typeface="Arial Narrow"/>
                        <a:cs typeface="Arial Narrow"/>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800" b="1" dirty="0" smtClean="0">
                          <a:solidFill>
                            <a:schemeClr val="tx1">
                              <a:lumMod val="85000"/>
                              <a:lumOff val="15000"/>
                            </a:schemeClr>
                          </a:solidFill>
                          <a:latin typeface="Arial Narrow"/>
                          <a:cs typeface="Arial Narrow"/>
                        </a:rPr>
                        <a:t>95.75%</a:t>
                      </a:r>
                      <a:endParaRPr lang="en-MY" sz="1800" b="1" dirty="0">
                        <a:solidFill>
                          <a:schemeClr val="tx1">
                            <a:lumMod val="85000"/>
                            <a:lumOff val="15000"/>
                          </a:schemeClr>
                        </a:solidFill>
                        <a:latin typeface="Arial Narrow"/>
                        <a:cs typeface="Arial Narrow"/>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800" b="1" dirty="0" smtClean="0">
                          <a:solidFill>
                            <a:schemeClr val="tx1">
                              <a:lumMod val="85000"/>
                              <a:lumOff val="15000"/>
                            </a:schemeClr>
                          </a:solidFill>
                          <a:latin typeface="Arial Narrow"/>
                          <a:cs typeface="Arial Narrow"/>
                        </a:rPr>
                        <a:t>98.12%</a:t>
                      </a:r>
                      <a:endParaRPr lang="en-MY" sz="1800" b="1" dirty="0">
                        <a:solidFill>
                          <a:schemeClr val="tx1">
                            <a:lumMod val="85000"/>
                            <a:lumOff val="15000"/>
                          </a:schemeClr>
                        </a:solidFill>
                        <a:latin typeface="Arial Narrow"/>
                        <a:cs typeface="Arial Narrow"/>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val="10004"/>
                  </a:ext>
                </a:extLst>
              </a:tr>
              <a:tr h="411331">
                <a:tc>
                  <a:txBody>
                    <a:bodyPr/>
                    <a:lstStyle/>
                    <a:p>
                      <a:r>
                        <a:rPr lang="en-US" sz="1800" b="1" dirty="0">
                          <a:solidFill>
                            <a:schemeClr val="tx1">
                              <a:lumMod val="85000"/>
                              <a:lumOff val="15000"/>
                            </a:schemeClr>
                          </a:solidFill>
                          <a:latin typeface="Arial Narrow"/>
                          <a:cs typeface="Arial Narrow"/>
                        </a:rPr>
                        <a:t>Utilit</a:t>
                      </a:r>
                      <a:r>
                        <a:rPr lang="en-US" sz="1800" b="1" baseline="0" dirty="0">
                          <a:solidFill>
                            <a:schemeClr val="tx1">
                              <a:lumMod val="85000"/>
                              <a:lumOff val="15000"/>
                            </a:schemeClr>
                          </a:solidFill>
                          <a:latin typeface="Arial Narrow"/>
                          <a:cs typeface="Arial Narrow"/>
                        </a:rPr>
                        <a:t>y Tugboats</a:t>
                      </a:r>
                      <a:endParaRPr lang="en-MY" sz="1800" b="1" dirty="0">
                        <a:solidFill>
                          <a:schemeClr val="tx1">
                            <a:lumMod val="85000"/>
                            <a:lumOff val="15000"/>
                          </a:schemeClr>
                        </a:solidFill>
                        <a:latin typeface="Arial Narrow"/>
                        <a:cs typeface="Arial Narrow"/>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800" b="1" dirty="0" smtClean="0">
                          <a:solidFill>
                            <a:schemeClr val="tx1">
                              <a:lumMod val="85000"/>
                              <a:lumOff val="15000"/>
                            </a:schemeClr>
                          </a:solidFill>
                          <a:latin typeface="Arial Narrow"/>
                          <a:cs typeface="Arial Narrow"/>
                        </a:rPr>
                        <a:t>42.43%</a:t>
                      </a:r>
                      <a:endParaRPr lang="en-MY" sz="1800" b="1" dirty="0">
                        <a:solidFill>
                          <a:schemeClr val="tx1">
                            <a:lumMod val="85000"/>
                            <a:lumOff val="15000"/>
                          </a:schemeClr>
                        </a:solidFill>
                        <a:latin typeface="Arial Narrow"/>
                        <a:cs typeface="Arial Narrow"/>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800" b="1" dirty="0" smtClean="0">
                          <a:solidFill>
                            <a:schemeClr val="tx1">
                              <a:lumMod val="85000"/>
                              <a:lumOff val="15000"/>
                            </a:schemeClr>
                          </a:solidFill>
                          <a:latin typeface="Arial Narrow"/>
                          <a:cs typeface="Arial Narrow"/>
                        </a:rPr>
                        <a:t>33.33%</a:t>
                      </a:r>
                      <a:endParaRPr lang="en-MY" sz="1800" b="1" dirty="0">
                        <a:solidFill>
                          <a:schemeClr val="tx1">
                            <a:lumMod val="85000"/>
                            <a:lumOff val="15000"/>
                          </a:schemeClr>
                        </a:solidFill>
                        <a:latin typeface="Arial Narrow"/>
                        <a:cs typeface="Arial Narrow"/>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val="10005"/>
                  </a:ext>
                </a:extLst>
              </a:tr>
              <a:tr h="411331">
                <a:tc>
                  <a:txBody>
                    <a:bodyPr/>
                    <a:lstStyle/>
                    <a:p>
                      <a:r>
                        <a:rPr lang="en-US" sz="1800" b="1" dirty="0">
                          <a:solidFill>
                            <a:schemeClr val="tx1">
                              <a:lumMod val="85000"/>
                              <a:lumOff val="15000"/>
                            </a:schemeClr>
                          </a:solidFill>
                          <a:latin typeface="Arial Narrow"/>
                          <a:cs typeface="Arial Narrow"/>
                        </a:rPr>
                        <a:t>Mooring</a:t>
                      </a:r>
                      <a:r>
                        <a:rPr lang="en-US" sz="1800" b="1" baseline="0" dirty="0">
                          <a:solidFill>
                            <a:schemeClr val="tx1">
                              <a:lumMod val="85000"/>
                              <a:lumOff val="15000"/>
                            </a:schemeClr>
                          </a:solidFill>
                          <a:latin typeface="Arial Narrow"/>
                          <a:cs typeface="Arial Narrow"/>
                        </a:rPr>
                        <a:t> Boats</a:t>
                      </a:r>
                      <a:endParaRPr lang="en-MY" sz="1800" b="1" dirty="0">
                        <a:solidFill>
                          <a:schemeClr val="tx1">
                            <a:lumMod val="85000"/>
                            <a:lumOff val="15000"/>
                          </a:schemeClr>
                        </a:solidFill>
                        <a:latin typeface="Arial Narrow"/>
                        <a:cs typeface="Arial Narrow"/>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MY" sz="1800" b="1" dirty="0" smtClean="0">
                          <a:solidFill>
                            <a:schemeClr val="tx1">
                              <a:lumMod val="85000"/>
                              <a:lumOff val="15000"/>
                            </a:schemeClr>
                          </a:solidFill>
                          <a:latin typeface="Arial Narrow"/>
                          <a:cs typeface="Arial Narrow"/>
                        </a:rPr>
                        <a:t>80.05%</a:t>
                      </a:r>
                      <a:endParaRPr lang="en-MY" sz="1800" b="1" dirty="0">
                        <a:solidFill>
                          <a:schemeClr val="tx1">
                            <a:lumMod val="85000"/>
                            <a:lumOff val="15000"/>
                          </a:schemeClr>
                        </a:solidFill>
                        <a:latin typeface="Arial Narrow"/>
                        <a:cs typeface="Arial Narrow"/>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MY" sz="1800" b="1" dirty="0" smtClean="0">
                          <a:solidFill>
                            <a:schemeClr val="tx1">
                              <a:lumMod val="85000"/>
                              <a:lumOff val="15000"/>
                            </a:schemeClr>
                          </a:solidFill>
                          <a:latin typeface="Arial Narrow"/>
                          <a:cs typeface="Arial Narrow"/>
                        </a:rPr>
                        <a:t>88.00%</a:t>
                      </a:r>
                      <a:endParaRPr lang="en-MY" sz="1800" b="1" dirty="0">
                        <a:solidFill>
                          <a:schemeClr val="tx1">
                            <a:lumMod val="85000"/>
                            <a:lumOff val="15000"/>
                          </a:schemeClr>
                        </a:solidFill>
                        <a:latin typeface="Arial Narrow"/>
                        <a:cs typeface="Arial Narrow"/>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val="10006"/>
                  </a:ext>
                </a:extLst>
              </a:tr>
              <a:tr h="523421">
                <a:tc>
                  <a:txBody>
                    <a:bodyPr/>
                    <a:lstStyle/>
                    <a:p>
                      <a:r>
                        <a:rPr lang="en-MY" sz="1600" b="0" dirty="0" smtClean="0">
                          <a:solidFill>
                            <a:srgbClr val="FF0000"/>
                          </a:solidFill>
                          <a:latin typeface="Arial Black"/>
                          <a:cs typeface="Arial Black"/>
                        </a:rPr>
                        <a:t>Average Utilisation</a:t>
                      </a:r>
                      <a:r>
                        <a:rPr lang="en-MY" sz="1600" b="0" baseline="0" dirty="0" smtClean="0">
                          <a:solidFill>
                            <a:srgbClr val="FF0000"/>
                          </a:solidFill>
                          <a:latin typeface="Arial Black"/>
                          <a:cs typeface="Arial Black"/>
                        </a:rPr>
                        <a:t> Rate</a:t>
                      </a:r>
                      <a:endParaRPr lang="en-MY" sz="1600" b="0" dirty="0">
                        <a:solidFill>
                          <a:srgbClr val="FF0000"/>
                        </a:solidFill>
                        <a:latin typeface="Arial Black"/>
                        <a:cs typeface="Arial Black"/>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MY" sz="1600" b="0" dirty="0" smtClean="0">
                          <a:solidFill>
                            <a:srgbClr val="FF0000"/>
                          </a:solidFill>
                          <a:latin typeface="Arial Black"/>
                          <a:cs typeface="Arial Black"/>
                        </a:rPr>
                        <a:t>80%</a:t>
                      </a:r>
                      <a:endParaRPr lang="en-MY" sz="1600" b="0" dirty="0">
                        <a:solidFill>
                          <a:srgbClr val="FF0000"/>
                        </a:solidFill>
                        <a:latin typeface="Arial Black"/>
                        <a:cs typeface="Arial Black"/>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MY" sz="1600" b="0" dirty="0" smtClean="0">
                          <a:solidFill>
                            <a:srgbClr val="FF0000"/>
                          </a:solidFill>
                          <a:latin typeface="Arial Black"/>
                          <a:cs typeface="Arial Black"/>
                        </a:rPr>
                        <a:t>88%</a:t>
                      </a:r>
                      <a:endParaRPr lang="en-MY" sz="1600" b="0" dirty="0">
                        <a:solidFill>
                          <a:srgbClr val="FF0000"/>
                        </a:solidFill>
                        <a:latin typeface="Arial Black"/>
                        <a:cs typeface="Arial Black"/>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191768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315200" cy="369332"/>
          </a:xfrm>
        </p:spPr>
        <p:txBody>
          <a:bodyPr/>
          <a:lstStyle/>
          <a:p>
            <a:pPr algn="l"/>
            <a:r>
              <a:rPr lang="en-US" sz="2400" dirty="0" smtClean="0"/>
              <a:t>2017 OPERATIONAL PERFORMANCE</a:t>
            </a:r>
            <a:endParaRPr lang="en-MY" sz="2400" dirty="0"/>
          </a:p>
        </p:txBody>
      </p:sp>
      <p:pic>
        <p:nvPicPr>
          <p:cNvPr id="3" name="Content Placeholder 5">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ED727ADD-5D29-4723-B17A-36841AA0EC4A}"/>
              </a:ext>
            </a:extLst>
          </p:cNvPr>
          <p:cNvPicPr>
            <a:picLocks noChangeAspect="1"/>
          </p:cNvPicPr>
          <p:nvPr/>
        </p:nvPicPr>
        <p:blipFill>
          <a:blip r:embed="rId2"/>
          <a:stretch>
            <a:fillRect/>
          </a:stretch>
        </p:blipFill>
        <p:spPr>
          <a:xfrm>
            <a:off x="414001" y="1323592"/>
            <a:ext cx="5910599" cy="3705608"/>
          </a:xfrm>
          <a:prstGeom prst="rect">
            <a:avLst/>
          </a:prstGeom>
        </p:spPr>
      </p:pic>
      <p:pic>
        <p:nvPicPr>
          <p:cNvPr id="4" name="Picture 3">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84B9E0A6-DE85-41EC-9285-F2F5B18DC079}"/>
              </a:ext>
            </a:extLst>
          </p:cNvPr>
          <p:cNvPicPr>
            <a:picLocks noChangeAspect="1"/>
          </p:cNvPicPr>
          <p:nvPr/>
        </p:nvPicPr>
        <p:blipFill>
          <a:blip r:embed="rId3"/>
          <a:stretch>
            <a:fillRect/>
          </a:stretch>
        </p:blipFill>
        <p:spPr>
          <a:xfrm>
            <a:off x="6705600" y="1371600"/>
            <a:ext cx="1762797" cy="1733550"/>
          </a:xfrm>
          <a:prstGeom prst="rect">
            <a:avLst/>
          </a:prstGeom>
        </p:spPr>
      </p:pic>
      <p:pic>
        <p:nvPicPr>
          <p:cNvPr id="5" name="Picture 4">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F25522DE-A822-427F-AA4A-554095408886}"/>
              </a:ext>
            </a:extLst>
          </p:cNvPr>
          <p:cNvPicPr>
            <a:picLocks noChangeAspect="1"/>
          </p:cNvPicPr>
          <p:nvPr/>
        </p:nvPicPr>
        <p:blipFill>
          <a:blip r:embed="rId4"/>
          <a:stretch>
            <a:fillRect/>
          </a:stretch>
        </p:blipFill>
        <p:spPr>
          <a:xfrm>
            <a:off x="6705600" y="3200400"/>
            <a:ext cx="1776621" cy="1713953"/>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681875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92668"/>
            <a:ext cx="6781800" cy="369332"/>
          </a:xfrm>
        </p:spPr>
        <p:txBody>
          <a:bodyPr/>
          <a:lstStyle/>
          <a:p>
            <a:r>
              <a:rPr lang="en-US" sz="2400" dirty="0" smtClean="0"/>
              <a:t>2017 OPERATIONAL HIGHLIGHTS</a:t>
            </a:r>
            <a:endParaRPr lang="en-MY" sz="2400" dirty="0"/>
          </a:p>
        </p:txBody>
      </p:sp>
      <p:sp>
        <p:nvSpPr>
          <p:cNvPr id="3" name="TextBox 2">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618E9EF9-62A7-4A70-AFEC-807C133EBDEC}"/>
              </a:ext>
            </a:extLst>
          </p:cNvPr>
          <p:cNvSpPr txBox="1"/>
          <p:nvPr/>
        </p:nvSpPr>
        <p:spPr>
          <a:xfrm>
            <a:off x="228600" y="1328519"/>
            <a:ext cx="8534400" cy="3559949"/>
          </a:xfrm>
          <a:prstGeom prst="rect">
            <a:avLst/>
          </a:prstGeom>
          <a:noFill/>
        </p:spPr>
        <p:txBody>
          <a:bodyPr wrap="square" rtlCol="0">
            <a:spAutoFit/>
          </a:bodyPr>
          <a:lstStyle/>
          <a:p>
            <a:pPr marL="342900" indent="-342900" algn="just">
              <a:spcAft>
                <a:spcPts val="2000"/>
              </a:spcAft>
              <a:buFont typeface="Arial" panose="020B0604020202020204" pitchFamily="34" charset="0"/>
              <a:buChar char="•"/>
            </a:pPr>
            <a:r>
              <a:rPr lang="en-US" sz="2400" dirty="0">
                <a:solidFill>
                  <a:schemeClr val="tx1">
                    <a:lumMod val="75000"/>
                    <a:lumOff val="25000"/>
                  </a:schemeClr>
                </a:solidFill>
                <a:latin typeface="Arial Narrow"/>
                <a:cs typeface="Arial Narrow"/>
              </a:rPr>
              <a:t>An unusual and challenging 2017 due to the EPCIC division  underperformance due to losses as the results of higher costs incurred (compared to the contract sum).</a:t>
            </a:r>
          </a:p>
          <a:p>
            <a:pPr marL="342900" indent="-342900" algn="just">
              <a:spcAft>
                <a:spcPts val="2000"/>
              </a:spcAft>
              <a:buFont typeface="Arial" panose="020B0604020202020204" pitchFamily="34" charset="0"/>
              <a:buChar char="•"/>
            </a:pPr>
            <a:r>
              <a:rPr lang="en-US" sz="2400" dirty="0">
                <a:solidFill>
                  <a:schemeClr val="tx1">
                    <a:lumMod val="75000"/>
                    <a:lumOff val="25000"/>
                  </a:schemeClr>
                </a:solidFill>
                <a:latin typeface="Arial Narrow"/>
                <a:cs typeface="Arial Narrow"/>
              </a:rPr>
              <a:t>Underlying core marine operations remains robust and underpinned by long term charters.</a:t>
            </a:r>
            <a:endParaRPr lang="en-US" sz="2400" dirty="0" smtClean="0">
              <a:solidFill>
                <a:schemeClr val="tx1">
                  <a:lumMod val="75000"/>
                  <a:lumOff val="25000"/>
                </a:schemeClr>
              </a:solidFill>
              <a:latin typeface="Arial Narrow"/>
              <a:cs typeface="Arial Narrow"/>
            </a:endParaRPr>
          </a:p>
          <a:p>
            <a:pPr marL="342900" indent="-342900" algn="just">
              <a:spcAft>
                <a:spcPts val="2000"/>
              </a:spcAft>
              <a:buFont typeface="Arial" panose="020B0604020202020204" pitchFamily="34" charset="0"/>
              <a:buChar char="•"/>
            </a:pPr>
            <a:r>
              <a:rPr lang="en-US" sz="2400" dirty="0" smtClean="0">
                <a:solidFill>
                  <a:schemeClr val="tx1">
                    <a:lumMod val="75000"/>
                    <a:lumOff val="25000"/>
                  </a:schemeClr>
                </a:solidFill>
                <a:latin typeface="Arial Narrow"/>
                <a:cs typeface="Arial Narrow"/>
              </a:rPr>
              <a:t>Three (3) </a:t>
            </a:r>
            <a:r>
              <a:rPr lang="en-US" sz="2400" dirty="0">
                <a:solidFill>
                  <a:schemeClr val="tx1">
                    <a:lumMod val="75000"/>
                    <a:lumOff val="25000"/>
                  </a:schemeClr>
                </a:solidFill>
                <a:latin typeface="Arial Narrow"/>
                <a:cs typeface="Arial Narrow"/>
              </a:rPr>
              <a:t>new vessels contributed revenues for the first time in 2017 and will contribute for the full year in 2018 (FSU Fois Nautica Muar, M.T. Nautica Renggam and M.T. Nautica Pagoh)</a:t>
            </a:r>
            <a:endParaRPr lang="en-MY" sz="2400" dirty="0">
              <a:solidFill>
                <a:schemeClr val="tx1">
                  <a:lumMod val="75000"/>
                  <a:lumOff val="25000"/>
                </a:schemeClr>
              </a:solidFill>
              <a:latin typeface="Arial Narrow"/>
              <a:cs typeface="Arial Narrow"/>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388433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198</TotalTime>
  <Words>827</Words>
  <Application>Microsoft Macintosh PowerPoint</Application>
  <PresentationFormat>On-screen Show (4:3)</PresentationFormat>
  <Paragraphs>160</Paragraphs>
  <Slides>12</Slides>
  <Notes>0</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Office Theme</vt:lpstr>
      <vt:lpstr>Worksheet</vt:lpstr>
      <vt:lpstr>14 MAY 2018</vt:lpstr>
      <vt:lpstr>CORPORATE OVERVIEW</vt:lpstr>
      <vt:lpstr>OUR OFFICES / OPERATION LOCATIONS</vt:lpstr>
      <vt:lpstr>BUSINESS OVERVIEW</vt:lpstr>
      <vt:lpstr>OIL &amp; GAS VALUE CHAIN</vt:lpstr>
      <vt:lpstr>MARINE VESSEL FLEET</vt:lpstr>
      <vt:lpstr>VESSEL UTILISATION</vt:lpstr>
      <vt:lpstr>2017 OPERATIONAL PERFORMANCE</vt:lpstr>
      <vt:lpstr>2017 OPERATIONAL HIGHLIGHTS</vt:lpstr>
      <vt:lpstr>FINANCIAL HIGHLIGHTS – FY12 / 2017</vt:lpstr>
      <vt:lpstr>GOING FORWARD</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FARRAH RADZIAH</dc:creator>
  <cp:lastModifiedBy>Natasha Osman</cp:lastModifiedBy>
  <cp:revision>27</cp:revision>
  <cp:lastPrinted>2018-05-12T02:41:35Z</cp:lastPrinted>
  <dcterms:created xsi:type="dcterms:W3CDTF">2018-05-12T03:43:31Z</dcterms:created>
  <dcterms:modified xsi:type="dcterms:W3CDTF">2018-05-12T03:46:53Z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2017-08-09T00:00:00Z</vt:filetime>
  </property>
  <property fmtid="{D5CDD505-2E9C-101B-9397-08002B2CF9AE}" pid="3" name="Creator">
    <vt:lpwstr>Microsoft® PowerPoint® 2013</vt:lpwstr>
  </property>
  <property fmtid="{D5CDD505-2E9C-101B-9397-08002B2CF9AE}" pid="4" name="LastSaved">
    <vt:filetime>2017-11-07T00:00:00Z</vt:filetime>
  </property>
</Properties>
</file>