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1" r:id="rId3"/>
    <p:sldId id="320" r:id="rId4"/>
    <p:sldId id="318" r:id="rId5"/>
    <p:sldId id="322" r:id="rId6"/>
    <p:sldId id="299" r:id="rId7"/>
    <p:sldId id="323" r:id="rId8"/>
    <p:sldId id="315" r:id="rId9"/>
    <p:sldId id="311" r:id="rId10"/>
    <p:sldId id="307" r:id="rId11"/>
    <p:sldId id="260" r:id="rId1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3F0F6"/>
    <a:srgbClr val="FF5050"/>
    <a:srgbClr val="95D2F8"/>
    <a:srgbClr val="003192"/>
    <a:srgbClr val="CC9900"/>
    <a:srgbClr val="FFFFFF"/>
    <a:srgbClr val="990099"/>
    <a:srgbClr val="FF66CC"/>
    <a:srgbClr val="7499AC"/>
    <a:srgbClr val="2F491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774" autoAdjust="0"/>
    <p:restoredTop sz="95064" autoAdjust="0"/>
  </p:normalViewPr>
  <p:slideViewPr>
    <p:cSldViewPr>
      <p:cViewPr>
        <p:scale>
          <a:sx n="100" d="100"/>
          <a:sy n="100" d="100"/>
        </p:scale>
        <p:origin x="-2376" y="-1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5917-CB97-4BB2-940E-DFD434175A1B}" type="datetimeFigureOut">
              <a:rPr lang="en-MY" smtClean="0"/>
              <a:pPr/>
              <a:t>4/25/19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0DF6-7991-4D57-9D36-968597BE4A6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536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0454-F9E4-45A2-8E14-D5E413D1C635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C76EA-0104-4E47-B0B8-FC4D95553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04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76EA-0104-4E47-B0B8-FC4D95553F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169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620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76EA-0104-4E47-B0B8-FC4D95553F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045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63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01.678\template_ma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2776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2895600" cy="365125"/>
          </a:xfrm>
        </p:spPr>
        <p:txBody>
          <a:bodyPr/>
          <a:lstStyle/>
          <a:p>
            <a:r>
              <a:rPr lang="en-MY"/>
              <a:t>Internal Use Only –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211" y="6400800"/>
            <a:ext cx="2133600" cy="365125"/>
          </a:xfrm>
        </p:spPr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C:\Users\Acer Aspire S3\Desktop\ea logo new.png"/>
          <p:cNvPicPr/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028675" cy="825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54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96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9454"/>
            <a:ext cx="8229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US" sz="3600" dirty="0">
                <a:solidFill>
                  <a:srgbClr val="0070C0"/>
                </a:solidFill>
              </a:defRPr>
            </a:lvl1pPr>
          </a:lstStyle>
          <a:p>
            <a:pPr lvl="0" algn="l"/>
            <a:r>
              <a:rPr lang="en-US" dirty="0"/>
              <a:t>   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2895600" cy="212725"/>
          </a:xfrm>
        </p:spPr>
        <p:txBody>
          <a:bodyPr/>
          <a:lstStyle>
            <a:lvl1pPr>
              <a:defRPr sz="1000" i="1"/>
            </a:lvl1pPr>
          </a:lstStyle>
          <a:p>
            <a:r>
              <a:rPr lang="en-US" dirty="0"/>
              <a:t>Internal Use Only – April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659228-0019-4EE7-8EE9-29741DD63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4926" y="220098"/>
            <a:ext cx="969586" cy="9229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295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69400" cy="66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83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905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89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5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95600" y="6432549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Private &amp; Confidential – October 2015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72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80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70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Internal Use Only – April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585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Internal Use Only – April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FB21-49EC-435D-BD03-D3155ED2D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9508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>
          <a:solidFill>
            <a:srgbClr val="0070C0"/>
          </a:solidFill>
          <a:effectLst/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345"/>
            <a:ext cx="9144000" cy="6920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-76200"/>
            <a:ext cx="7848600" cy="164660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scene3d>
            <a:camera prst="orthographicFront"/>
            <a:lightRig rig="sunset" dir="t"/>
          </a:scene3d>
          <a:sp3d prstMaterial="dkEdge"/>
        </p:spPr>
        <p:txBody>
          <a:bodyPr wrap="square" rtlCol="0">
            <a:spAutoFit/>
            <a:sp3d extrusionH="57150" prstMaterial="dkEdge">
              <a:bevelT w="38100" h="38100"/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/>
              </a:rPr>
              <a:t>E.A. TECHNIQUE (M) BERHAD</a:t>
            </a:r>
          </a:p>
          <a:p>
            <a:pPr algn="ctr"/>
            <a:endParaRPr lang="en-MY" sz="2500" b="1" dirty="0"/>
          </a:p>
          <a:p>
            <a:pPr algn="ctr"/>
            <a:endParaRPr lang="en-US" sz="3600" dirty="0">
              <a:solidFill>
                <a:srgbClr val="00319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2CDDC5-017D-40B9-8EC4-BFC5E88AF0A7}"/>
              </a:ext>
            </a:extLst>
          </p:cNvPr>
          <p:cNvSpPr txBox="1"/>
          <p:nvPr/>
        </p:nvSpPr>
        <p:spPr>
          <a:xfrm>
            <a:off x="381000" y="6858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25</a:t>
            </a:r>
            <a:r>
              <a:rPr lang="en-US" sz="2800" b="1" baseline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ANNUAL GENERAL MEETING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29 APRIL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2019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61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33400" y="420469"/>
            <a:ext cx="70485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dirty="0">
                <a:solidFill>
                  <a:srgbClr val="17375E"/>
                </a:solidFill>
              </a:rPr>
              <a:t>SUMMARY</a:t>
            </a:r>
            <a:r>
              <a:rPr lang="en-US" dirty="0" smtClean="0">
                <a:solidFill>
                  <a:srgbClr val="17375E"/>
                </a:solidFill>
              </a:rPr>
              <a:t> – GOING FORWARD</a:t>
            </a:r>
            <a:endParaRPr lang="en-MY" dirty="0">
              <a:solidFill>
                <a:srgbClr val="17375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3058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FOCUS ON GROWING CORE REVENUES AND PROFITABILITY</a:t>
            </a:r>
          </a:p>
          <a:p>
            <a:pPr marL="398463" indent="0" algn="just">
              <a:buNone/>
            </a:pPr>
            <a:r>
              <a:rPr lang="en-US" sz="1800" b="1" dirty="0" smtClean="0">
                <a:latin typeface="Arial Narrow"/>
                <a:cs typeface="Arial Narrow"/>
              </a:rPr>
              <a:t>Successfully </a:t>
            </a:r>
            <a:r>
              <a:rPr lang="en-US" sz="1800" b="1" dirty="0">
                <a:latin typeface="Arial Narrow"/>
                <a:cs typeface="Arial Narrow"/>
              </a:rPr>
              <a:t>handover the EPCIC project in the first half of 2018 and </a:t>
            </a:r>
            <a:r>
              <a:rPr lang="en-US" sz="1800" b="1" dirty="0" smtClean="0">
                <a:latin typeface="Arial Narrow"/>
                <a:cs typeface="Arial Narrow"/>
              </a:rPr>
              <a:t>thereafter to </a:t>
            </a:r>
            <a:r>
              <a:rPr lang="en-US" sz="1800" b="1" dirty="0">
                <a:latin typeface="Arial Narrow"/>
                <a:cs typeface="Arial Narrow"/>
              </a:rPr>
              <a:t>return to our core competencies of marine </a:t>
            </a:r>
            <a:r>
              <a:rPr lang="en-US" sz="1800" b="1" dirty="0" smtClean="0">
                <a:latin typeface="Arial Narrow"/>
                <a:cs typeface="Arial Narrow"/>
              </a:rPr>
              <a:t>operations, </a:t>
            </a:r>
            <a:r>
              <a:rPr lang="en-US" sz="1800" b="1" dirty="0">
                <a:latin typeface="Arial Narrow"/>
                <a:cs typeface="Arial Narrow"/>
              </a:rPr>
              <a:t>focusing on securing more charters in both the Oil &amp; Gas as well as port operation segments.</a:t>
            </a:r>
          </a:p>
          <a:p>
            <a:pPr marL="398463" indent="0" algn="just">
              <a:buNone/>
            </a:pPr>
            <a:endParaRPr lang="en-US" sz="1800" b="1" dirty="0">
              <a:latin typeface="Arial Narrow"/>
              <a:cs typeface="Arial Narrow"/>
            </a:endParaRPr>
          </a:p>
          <a:p>
            <a:pPr algn="just"/>
            <a:r>
              <a:rPr lang="en-US" sz="20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FOCUS ON CORE COMPETENCIES</a:t>
            </a:r>
          </a:p>
          <a:p>
            <a:pPr marL="398463" indent="0" algn="just">
              <a:buNone/>
            </a:pPr>
            <a:r>
              <a:rPr lang="en-US" sz="1800" b="1" dirty="0" smtClean="0">
                <a:latin typeface="Arial Narrow"/>
                <a:cs typeface="Arial Narrow"/>
              </a:rPr>
              <a:t>The </a:t>
            </a:r>
            <a:r>
              <a:rPr lang="en-US" sz="1800" b="1" dirty="0">
                <a:latin typeface="Arial Narrow"/>
                <a:cs typeface="Arial Narrow"/>
              </a:rPr>
              <a:t>group will seek to improve operational efficiency through aggressive cost management and enhance efficiency in our existing marine operations.  The group’s existing order book as at end </a:t>
            </a:r>
            <a:r>
              <a:rPr lang="en-US" sz="1800" b="1" dirty="0" smtClean="0">
                <a:latin typeface="Arial Narrow"/>
                <a:cs typeface="Arial Narrow"/>
              </a:rPr>
              <a:t>2018 </a:t>
            </a:r>
            <a:r>
              <a:rPr lang="en-US" sz="1800" b="1" dirty="0">
                <a:latin typeface="Arial Narrow"/>
                <a:cs typeface="Arial Narrow"/>
              </a:rPr>
              <a:t>stands at </a:t>
            </a:r>
            <a:r>
              <a:rPr lang="en-US" sz="1800" b="1" dirty="0" smtClean="0">
                <a:latin typeface="Arial Narrow"/>
                <a:cs typeface="Arial Narrow"/>
              </a:rPr>
              <a:t>RM572.49</a:t>
            </a:r>
            <a:r>
              <a:rPr lang="en-US" sz="1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sz="1800" b="1" dirty="0">
                <a:latin typeface="Arial Narrow"/>
                <a:cs typeface="Arial Narrow"/>
              </a:rPr>
              <a:t>million</a:t>
            </a:r>
            <a:r>
              <a:rPr lang="en-US" sz="1800" b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sz="1800" b="1" dirty="0">
                <a:latin typeface="Arial Narrow"/>
                <a:cs typeface="Arial Narrow"/>
              </a:rPr>
              <a:t>with an extension period worth an additional </a:t>
            </a:r>
            <a:r>
              <a:rPr lang="en-US" sz="1800" b="1" dirty="0" smtClean="0">
                <a:latin typeface="Arial Narrow"/>
                <a:cs typeface="Arial Narrow"/>
              </a:rPr>
              <a:t>RM216.64 </a:t>
            </a:r>
            <a:r>
              <a:rPr lang="en-US" sz="1800" b="1" dirty="0">
                <a:latin typeface="Arial Narrow"/>
                <a:cs typeface="Arial Narrow"/>
              </a:rPr>
              <a:t>million.</a:t>
            </a:r>
          </a:p>
          <a:p>
            <a:pPr marL="398463" indent="0" algn="just">
              <a:buNone/>
            </a:pPr>
            <a:endParaRPr lang="en-US" sz="1800" b="1" dirty="0">
              <a:latin typeface="Arial Narrow"/>
              <a:cs typeface="Arial Narrow"/>
            </a:endParaRPr>
          </a:p>
          <a:p>
            <a:pPr algn="just"/>
            <a:r>
              <a:rPr lang="en-US" sz="20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FOCUS ON FISCAL DICIPLINE AND FINANCIAL RESILIENCE</a:t>
            </a:r>
          </a:p>
          <a:p>
            <a:pPr marL="398463" indent="0" algn="just">
              <a:buNone/>
            </a:pPr>
            <a:r>
              <a:rPr lang="en-US" sz="1800" b="1" dirty="0" smtClean="0">
                <a:latin typeface="Arial Narrow"/>
                <a:cs typeface="Arial Narrow"/>
              </a:rPr>
              <a:t>The </a:t>
            </a:r>
            <a:r>
              <a:rPr lang="en-US" sz="1800" b="1" dirty="0">
                <a:latin typeface="Arial Narrow"/>
                <a:cs typeface="Arial Narrow"/>
              </a:rPr>
              <a:t>group remain committed to strengthening our balance sheet to further enhance the group’s financial health in order to steer the group back onto the growth path.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6866CD-F71E-4566-B4C7-61D28339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72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499" y="76200"/>
            <a:ext cx="8696325" cy="5619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752600"/>
            <a:ext cx="4022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3192"/>
                </a:solidFill>
                <a:latin typeface="+mj-lt"/>
              </a:rPr>
              <a:t>THANK YOU</a:t>
            </a:r>
          </a:p>
          <a:p>
            <a:pPr algn="ctr"/>
            <a:r>
              <a:rPr lang="en-US" sz="3600" b="1" dirty="0"/>
              <a:t>Questions ?</a:t>
            </a:r>
            <a:endParaRPr lang="en-MY" sz="36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3634517"/>
            <a:ext cx="4191000" cy="2539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317500">
              <a:schemeClr val="tx2">
                <a:lumMod val="90000"/>
                <a:alpha val="23000"/>
              </a:schemeClr>
            </a:glow>
            <a:softEdge rad="622300"/>
          </a:effectLst>
        </p:spPr>
        <p:txBody>
          <a:bodyPr wrap="square" anchor="ctr" anchorCtr="0">
            <a:spAutoFit/>
          </a:bodyPr>
          <a:lstStyle/>
          <a:p>
            <a:r>
              <a:rPr lang="en-US" sz="1300" b="1" dirty="0" smtClean="0">
                <a:solidFill>
                  <a:srgbClr val="003192"/>
                </a:solidFill>
                <a:latin typeface="Arial Narrow"/>
                <a:cs typeface="Arial Narrow"/>
              </a:rPr>
              <a:t>  	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DATO</a:t>
            </a:r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’ IR. ABDUL HAK BIN MD. AMIN</a:t>
            </a:r>
          </a:p>
          <a:p>
            <a:endParaRPr lang="en-US" sz="1300" b="1" dirty="0">
              <a:solidFill>
                <a:srgbClr val="800000"/>
              </a:solidFill>
              <a:latin typeface="Arial Narrow"/>
              <a:cs typeface="Arial Narrow"/>
            </a:endParaRPr>
          </a:p>
          <a:p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</a:t>
            </a:r>
            <a:r>
              <a:rPr lang="en-US" sz="13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Address</a:t>
            </a:r>
            <a:endParaRPr lang="en-US" sz="1300" b="1" u="sng" dirty="0">
              <a:solidFill>
                <a:srgbClr val="800000"/>
              </a:solidFill>
              <a:latin typeface="Arial Narrow"/>
              <a:cs typeface="Arial Narrow"/>
            </a:endParaRPr>
          </a:p>
          <a:p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Setiawangsa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Business Suites</a:t>
            </a:r>
            <a:b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</a:b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 	Unit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C-3A-3A, No.2 Jalan Setiawangsa 11,</a:t>
            </a:r>
            <a:b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</a:b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Taman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Setiawangsa,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	54200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Kuala Lumpur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, Malaysia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.</a:t>
            </a:r>
          </a:p>
          <a:p>
            <a:endParaRPr lang="en-US" sz="1300" b="1" dirty="0">
              <a:solidFill>
                <a:srgbClr val="800000"/>
              </a:solidFill>
              <a:latin typeface="Arial Narrow"/>
              <a:cs typeface="Arial Narrow"/>
            </a:endParaRPr>
          </a:p>
          <a:p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</a:t>
            </a:r>
            <a:r>
              <a:rPr lang="en-US" sz="1300" b="1" u="sng" dirty="0" smtClean="0">
                <a:solidFill>
                  <a:srgbClr val="800000"/>
                </a:solidFill>
                <a:latin typeface="Arial Narrow"/>
                <a:cs typeface="Arial Narrow"/>
              </a:rPr>
              <a:t>Contact </a:t>
            </a:r>
            <a:endParaRPr lang="en-US" sz="1300" b="1" u="sng" dirty="0">
              <a:solidFill>
                <a:srgbClr val="800000"/>
              </a:solidFill>
              <a:latin typeface="Arial Narrow"/>
              <a:cs typeface="Arial Narrow"/>
            </a:endParaRPr>
          </a:p>
          <a:p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Tel      :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03 4252 5422 </a:t>
            </a:r>
          </a:p>
          <a:p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Fax     :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03 4252 2163 / 03 4251 2985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	Email  : </a:t>
            </a:r>
            <a:r>
              <a:rPr lang="en-US" sz="1300" b="1" dirty="0">
                <a:solidFill>
                  <a:srgbClr val="800000"/>
                </a:solidFill>
                <a:latin typeface="Arial Narrow"/>
                <a:cs typeface="Arial Narrow"/>
              </a:rPr>
              <a:t>eat</a:t>
            </a:r>
            <a:r>
              <a:rPr lang="en-US" sz="13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@eatechnique.com.my</a:t>
            </a:r>
            <a:endParaRPr lang="en-US" sz="13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71600"/>
            <a:ext cx="327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776D3C-87E7-40FD-8A5B-E88BF473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54"/>
            <a:ext cx="8229600" cy="64633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CORPORATE OVERVIEW</a:t>
            </a:r>
            <a:endParaRPr lang="en-MY" dirty="0">
              <a:solidFill>
                <a:srgbClr val="17375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3429000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>
                <a:latin typeface="Arial Narrow"/>
                <a:cs typeface="Arial Narrow"/>
              </a:rPr>
              <a:t>Incorporated on 18 January 1993 as a private limited company as E.A. Technique (M) Sdn Bhd.</a:t>
            </a:r>
            <a:r>
              <a:rPr lang="en-US" sz="1400" b="1" dirty="0" smtClean="0">
                <a:latin typeface="Arial Narrow"/>
                <a:cs typeface="Arial Narrow"/>
              </a:rPr>
              <a:t> </a:t>
            </a:r>
          </a:p>
          <a:p>
            <a:pPr algn="just">
              <a:buNone/>
            </a:pPr>
            <a:endParaRPr lang="en-US" sz="1400" b="1" dirty="0" smtClean="0">
              <a:latin typeface="Arial Narrow"/>
              <a:cs typeface="Arial Narrow"/>
            </a:endParaRPr>
          </a:p>
          <a:p>
            <a:pPr algn="just"/>
            <a:r>
              <a:rPr lang="en-US" sz="1400" b="1" dirty="0">
                <a:latin typeface="Arial Narrow"/>
                <a:cs typeface="Arial Narrow"/>
              </a:rPr>
              <a:t>Secured </a:t>
            </a:r>
            <a:r>
              <a:rPr lang="en-US" sz="1400" b="1" dirty="0" smtClean="0">
                <a:latin typeface="Arial Narrow"/>
                <a:cs typeface="Arial Narrow"/>
              </a:rPr>
              <a:t>PETRONAS </a:t>
            </a:r>
            <a:r>
              <a:rPr lang="en-US" sz="1400" b="1" dirty="0">
                <a:latin typeface="Arial Narrow"/>
                <a:cs typeface="Arial Narrow"/>
              </a:rPr>
              <a:t>license in 1995</a:t>
            </a:r>
            <a:r>
              <a:rPr lang="en-US" sz="1400" b="1" dirty="0" smtClean="0">
                <a:latin typeface="Arial Narrow"/>
                <a:cs typeface="Arial Narrow"/>
              </a:rPr>
              <a:t>.</a:t>
            </a:r>
          </a:p>
          <a:p>
            <a:pPr algn="just">
              <a:buNone/>
            </a:pPr>
            <a:endParaRPr lang="en-US" sz="1400" b="1" dirty="0" smtClean="0">
              <a:latin typeface="Arial Narrow"/>
              <a:cs typeface="Arial Narrow"/>
            </a:endParaRPr>
          </a:p>
          <a:p>
            <a:pPr algn="just"/>
            <a:r>
              <a:rPr lang="en-US" sz="1400" b="1" dirty="0">
                <a:latin typeface="Arial Narrow"/>
                <a:cs typeface="Arial Narrow"/>
              </a:rPr>
              <a:t>Dato’ Hak appointed Managing Director in </a:t>
            </a:r>
            <a:r>
              <a:rPr lang="en-US" sz="1400" b="1" dirty="0" smtClean="0">
                <a:latin typeface="Arial Narrow"/>
                <a:cs typeface="Arial Narrow"/>
              </a:rPr>
              <a:t>2002</a:t>
            </a:r>
          </a:p>
          <a:p>
            <a:pPr algn="just">
              <a:buNone/>
            </a:pPr>
            <a:r>
              <a:rPr lang="en-US" sz="1400" b="1" dirty="0" smtClean="0"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en-US" sz="1400" b="1" dirty="0" smtClean="0">
                <a:latin typeface="Arial Narrow"/>
                <a:cs typeface="Arial Narrow"/>
              </a:rPr>
              <a:t>Kulim (M) Berhad (100% JCorp Group) holds a 53.16%  equity through subsidiary company, Sindora Berhad and has been a shareholder since December 2006. </a:t>
            </a:r>
          </a:p>
          <a:p>
            <a:pPr algn="just">
              <a:buNone/>
            </a:pPr>
            <a:endParaRPr lang="en-US" sz="1400" b="1" dirty="0" smtClean="0">
              <a:latin typeface="Arial Narrow"/>
              <a:cs typeface="Arial Narrow"/>
            </a:endParaRPr>
          </a:p>
          <a:p>
            <a:pPr algn="just"/>
            <a:r>
              <a:rPr lang="en-US" sz="1400" b="1" dirty="0" smtClean="0">
                <a:latin typeface="Arial Narrow"/>
                <a:cs typeface="Arial Narrow"/>
              </a:rPr>
              <a:t>Other main shareholders are Dato’ Abdul Hak bin Md Amin and Datin Hamidah binti Omar, which hold a total of 21.47% equity.</a:t>
            </a:r>
          </a:p>
          <a:p>
            <a:pPr algn="just">
              <a:buNone/>
            </a:pPr>
            <a:endParaRPr lang="en-US" sz="1400" b="1" dirty="0" smtClean="0">
              <a:latin typeface="Arial Narrow"/>
              <a:cs typeface="Arial Narrow"/>
            </a:endParaRPr>
          </a:p>
          <a:p>
            <a:pPr algn="just"/>
            <a:r>
              <a:rPr lang="en-US" sz="1400" b="1" dirty="0">
                <a:latin typeface="Arial Narrow"/>
                <a:cs typeface="Arial Narrow"/>
              </a:rPr>
              <a:t>Listed on Bursa Malaysia Main Board on 11 December </a:t>
            </a:r>
            <a:r>
              <a:rPr lang="en-US" sz="1400" b="1" dirty="0" smtClean="0">
                <a:latin typeface="Arial Narrow"/>
                <a:cs typeface="Arial Narrow"/>
              </a:rPr>
              <a:t>2014 (EATECH 5259).</a:t>
            </a:r>
          </a:p>
          <a:p>
            <a:pPr algn="just"/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05B678-9B3A-421B-82E6-49E77A7E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6452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183255"/>
              </p:ext>
            </p:extLst>
          </p:nvPr>
        </p:nvGraphicFramePr>
        <p:xfrm>
          <a:off x="4267200" y="1600201"/>
          <a:ext cx="4495800" cy="259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243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850557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1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SHARE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STATISTIC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RM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Market Capitalisation (million)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252</a:t>
                      </a:r>
                      <a:endParaRPr lang="en-US" sz="1600" b="1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Share Price </a:t>
                      </a:r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26 </a:t>
                      </a:r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April </a:t>
                      </a:r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0.50</a:t>
                      </a:r>
                      <a:endParaRPr lang="en-US" sz="1600" b="1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Par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NTA per share (as at Dec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0.45</a:t>
                      </a:r>
                      <a:endParaRPr lang="en-US" sz="1600" b="1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Share Price upon Listing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Highest Share</a:t>
                      </a:r>
                      <a:r>
                        <a:rPr lang="en-US" sz="1600" b="1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Price (2015)</a:t>
                      </a:r>
                      <a:endParaRPr lang="en-US" sz="1600" b="1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</a:tbl>
          </a:graphicData>
        </a:graphic>
      </p:graphicFrame>
      <p:pic>
        <p:nvPicPr>
          <p:cNvPr id="9" name="Picture 8" descr="charts.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343400"/>
            <a:ext cx="44958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920EF9-D357-4EB5-847C-648C7A37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629400"/>
            <a:ext cx="2895600" cy="212725"/>
          </a:xfrm>
        </p:spPr>
        <p:txBody>
          <a:bodyPr/>
          <a:lstStyle/>
          <a:p>
            <a:r>
              <a:rPr lang="en-US"/>
              <a:t>Internal Use Only – April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E92257-48D5-4349-8B8A-6AB3BA3A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B8518D-1A2E-479B-9207-839B193E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7188377"/>
              </p:ext>
            </p:extLst>
          </p:nvPr>
        </p:nvGraphicFramePr>
        <p:xfrm>
          <a:off x="457200" y="4038600"/>
          <a:ext cx="8229600" cy="225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56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85188898"/>
                    </a:ext>
                  </a:extLst>
                </a:gridCol>
                <a:gridCol w="3089744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68906192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97460142"/>
                    </a:ext>
                  </a:extLst>
                </a:gridCol>
              </a:tblGrid>
              <a:tr h="265428">
                <a:tc>
                  <a:txBody>
                    <a:bodyPr/>
                    <a:lstStyle/>
                    <a:p>
                      <a:pPr algn="ctr"/>
                      <a:r>
                        <a:rPr lang="en-MY" sz="1200" b="1" i="0" dirty="0">
                          <a:latin typeface="+mn-lt"/>
                          <a:cs typeface="Arial Hebrew"/>
                        </a:rPr>
                        <a:t>NO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i="0" dirty="0">
                          <a:latin typeface="+mn-lt"/>
                          <a:cs typeface="Arial Hebrew"/>
                        </a:rPr>
                        <a:t>OFFICE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i="0" dirty="0">
                          <a:latin typeface="+mn-lt"/>
                          <a:cs typeface="Arial Hebrew"/>
                        </a:rPr>
                        <a:t>LOCATION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402301411"/>
                  </a:ext>
                </a:extLst>
              </a:tr>
              <a:tr h="248418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HEADQUARTERS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endParaRPr lang="en-MY" sz="1300" b="1" i="0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UNIT C-3A-3A, SETIAWANGSA BUSINESS SUITE, KUALA LUMPUR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395995271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SITE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OFFICE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NORTHPORT, PELABUHAN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KLANG</a:t>
                      </a:r>
                      <a:endParaRPr lang="en-MY" sz="1300" b="1" i="0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938787173"/>
                  </a:ext>
                </a:extLst>
              </a:tr>
              <a:tr h="274335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SITE OFFICE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KERTIH PORT, TERENGGANU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28528063"/>
                  </a:ext>
                </a:extLst>
              </a:tr>
              <a:tr h="230946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SITE OFFICE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BINTULU PORT, SARAWAK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948366230"/>
                  </a:ext>
                </a:extLst>
              </a:tr>
              <a:tr h="250193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SITE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OFFICE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SG.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UDANG PORT, MELAKA</a:t>
                      </a:r>
                      <a:endParaRPr lang="en-US" sz="1300" b="1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288683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JOHOR SHIPYARD &amp; ENGINEERING</a:t>
                      </a:r>
                      <a:r>
                        <a:rPr lang="en-MY" sz="1300" b="1" i="0" baseline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 SDN. BHD.</a:t>
                      </a:r>
                      <a:endParaRPr lang="en-MY" sz="1300" b="1" i="0" dirty="0">
                        <a:solidFill>
                          <a:srgbClr val="00319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HUTAN MELINTANG, PERAK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3657428858"/>
                  </a:ext>
                </a:extLst>
              </a:tr>
              <a:tr h="288683">
                <a:tc>
                  <a:txBody>
                    <a:bodyPr/>
                    <a:lstStyle/>
                    <a:p>
                      <a:pPr algn="ctr"/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LIBRA PERFEX PRECISION SDN BHD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300" b="1" i="0" dirty="0" smtClean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MIRI, </a:t>
                      </a:r>
                      <a:r>
                        <a:rPr lang="en-MY" sz="1300" b="1" i="0" dirty="0">
                          <a:solidFill>
                            <a:srgbClr val="003192"/>
                          </a:solidFill>
                          <a:latin typeface="Arial Narrow"/>
                          <a:cs typeface="Arial Narrow"/>
                        </a:rPr>
                        <a:t>SARAWAK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F40467-627E-4EB7-A72D-2759D197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59749"/>
            <a:ext cx="2828789" cy="3273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B9E68F-EB16-4725-BE22-E76DE67EA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45" y="1320583"/>
            <a:ext cx="3926111" cy="2829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A8F65C-7346-476C-971E-24E7CC529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420469"/>
            <a:ext cx="8229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OUR OFFICES / OPERATION LOCATIONS</a:t>
            </a:r>
            <a:endParaRPr lang="en-MY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21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371600"/>
            <a:ext cx="4724400" cy="5486400"/>
            <a:chOff x="0" y="1371600"/>
            <a:chExt cx="4724400" cy="5486400"/>
          </a:xfrm>
        </p:grpSpPr>
        <p:sp>
          <p:nvSpPr>
            <p:cNvPr id="23" name="Rectangle 22"/>
            <p:cNvSpPr/>
            <p:nvPr/>
          </p:nvSpPr>
          <p:spPr>
            <a:xfrm>
              <a:off x="0" y="1371600"/>
              <a:ext cx="4724400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28600" y="1676400"/>
              <a:ext cx="4191000" cy="2874749"/>
              <a:chOff x="228600" y="1676400"/>
              <a:chExt cx="4191000" cy="287474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28600" y="1676400"/>
                <a:ext cx="4191000" cy="60960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Marine Operations</a:t>
                </a:r>
                <a:endParaRPr lang="en-MY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8600" y="2362200"/>
                <a:ext cx="2019300" cy="685800"/>
              </a:xfrm>
              <a:prstGeom prst="rect">
                <a:avLst/>
              </a:prstGeom>
              <a:solidFill>
                <a:srgbClr val="0031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Marine Transportation and Offshore Storage</a:t>
                </a:r>
                <a:r>
                  <a:rPr lang="en-US" sz="1200" b="1" dirty="0" smtClean="0">
                    <a:solidFill>
                      <a:srgbClr val="FFFFFF"/>
                    </a:solidFill>
                  </a:rPr>
                  <a:t> 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of </a:t>
                </a:r>
                <a:r>
                  <a:rPr lang="en-US" sz="1200" b="1" dirty="0">
                    <a:solidFill>
                      <a:srgbClr val="FFFFFF"/>
                    </a:solidFill>
                  </a:rPr>
                  <a:t>Oil and Gas </a:t>
                </a:r>
                <a:endParaRPr lang="en-MY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0300" y="2362200"/>
                <a:ext cx="2019300" cy="685800"/>
              </a:xfrm>
              <a:prstGeom prst="rect">
                <a:avLst/>
              </a:prstGeom>
              <a:solidFill>
                <a:srgbClr val="0031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Port Marine Services</a:t>
                </a:r>
                <a:endParaRPr lang="en-MY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3235404"/>
                <a:ext cx="1981200" cy="131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Charter hire of :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Products Tankers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Floating Storage Unit (“FSU”) / Floating Storage Operation (“FSO”)</a:t>
                </a:r>
                <a:endParaRPr lang="en-US" sz="1200" dirty="0" smtClean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Crew Boats</a:t>
                </a:r>
                <a:endParaRPr lang="en-MY" sz="1200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38400" y="3467725"/>
                <a:ext cx="198120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Towage Service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Mooring Service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Dockside Mooring Service</a:t>
                </a:r>
                <a:endParaRPr lang="en-MY" sz="1200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C6AFD0-718A-4FC9-B361-4CD91A9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629400"/>
            <a:ext cx="2895600" cy="212725"/>
          </a:xfrm>
        </p:spPr>
        <p:txBody>
          <a:bodyPr/>
          <a:lstStyle/>
          <a:p>
            <a:r>
              <a:rPr lang="en-MY" dirty="0"/>
              <a:t>Internal Use Only – April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4D775E-DBA1-4F76-942B-BD08A06D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3689DA-2CB2-4CAB-9280-D0DC1D355F9B}"/>
              </a:ext>
            </a:extLst>
          </p:cNvPr>
          <p:cNvSpPr txBox="1">
            <a:spLocks/>
          </p:cNvSpPr>
          <p:nvPr/>
        </p:nvSpPr>
        <p:spPr>
          <a:xfrm>
            <a:off x="457200" y="362634"/>
            <a:ext cx="7997959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BUSINESS OVERVIEW</a:t>
            </a:r>
            <a:endParaRPr lang="en-MY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4DE2CC-2B26-4680-A893-386D8721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953001"/>
            <a:ext cx="1752600" cy="1306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AF504CE-B36D-4CFC-A2F8-197D385B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53001"/>
            <a:ext cx="1831652" cy="1306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F0B2B9-70A5-4036-B4CB-0D5C834E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953001"/>
            <a:ext cx="2895600" cy="13062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029200" y="1676400"/>
            <a:ext cx="3962400" cy="2029599"/>
            <a:chOff x="5029200" y="1676400"/>
            <a:chExt cx="3962400" cy="2029599"/>
          </a:xfrm>
        </p:grpSpPr>
        <p:sp>
          <p:nvSpPr>
            <p:cNvPr id="13" name="Rectangle 12"/>
            <p:cNvSpPr/>
            <p:nvPr/>
          </p:nvSpPr>
          <p:spPr>
            <a:xfrm>
              <a:off x="5029200" y="1676400"/>
              <a:ext cx="3810000" cy="6096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Non – Marine Operations</a:t>
              </a:r>
              <a:endParaRPr lang="en-MY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200" y="2362200"/>
              <a:ext cx="3810000" cy="685800"/>
            </a:xfrm>
            <a:prstGeom prst="rect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Marine Engineering Services</a:t>
              </a:r>
              <a:endParaRPr lang="en-MY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3429000"/>
              <a:ext cx="396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Shipping </a:t>
              </a:r>
              <a:r>
                <a:rPr lang="en-US"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and Ship repair</a:t>
              </a:r>
              <a:endParaRPr lang="en-MY" sz="12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0BDA669-D482-4532-A6A9-6344CBC9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26000" contrast="43000"/>
            <a:alphaModFix amt="48000"/>
          </a:blip>
          <a:stretch>
            <a:fillRect/>
          </a:stretch>
        </p:blipFill>
        <p:spPr>
          <a:xfrm>
            <a:off x="228600" y="4876800"/>
            <a:ext cx="39624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MARINE VESSEL FLEET</a:t>
            </a:r>
            <a:endParaRPr lang="en-MY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55011"/>
            <a:ext cx="2133600" cy="365125"/>
          </a:xfrm>
        </p:spPr>
        <p:txBody>
          <a:bodyPr/>
          <a:lstStyle/>
          <a:p>
            <a:fld id="{123EFB21-49EC-435D-BD03-D3155ED2D4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5875" y="914401"/>
            <a:ext cx="6522244" cy="4214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endParaRPr lang="en-US" sz="2250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80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 Narrow"/>
                <a:cs typeface="Arial Narrow"/>
              </a:rPr>
              <a:t>E.A. Technique operates a total fleet of 42 marine vessels, and</a:t>
            </a:r>
            <a:r>
              <a:rPr lang="en-US" b="1" dirty="0" smtClean="0">
                <a:latin typeface="Arial Narrow"/>
                <a:cs typeface="Arial Narrow"/>
              </a:rPr>
              <a:t> 2 </a:t>
            </a:r>
            <a:r>
              <a:rPr lang="en-US" b="1" dirty="0">
                <a:latin typeface="Arial Narrow"/>
                <a:cs typeface="Arial Narrow"/>
              </a:rPr>
              <a:t>charter in</a:t>
            </a:r>
            <a:r>
              <a:rPr lang="en-US" b="1" dirty="0" smtClean="0">
                <a:latin typeface="Arial Narrow"/>
                <a:cs typeface="Arial Narrow"/>
              </a:rPr>
              <a:t> vessels</a:t>
            </a:r>
            <a:endParaRPr lang="en-MY" b="1" dirty="0">
              <a:latin typeface="Arial Narrow"/>
              <a:cs typeface="Arial Narrow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87A6AB8-6526-4574-AEAA-8B22CE4F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1130243"/>
              </p:ext>
            </p:extLst>
          </p:nvPr>
        </p:nvGraphicFramePr>
        <p:xfrm>
          <a:off x="228600" y="2057400"/>
          <a:ext cx="1896781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781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OIL TANKERS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JOHOR BAHRU</a:t>
                      </a:r>
                      <a:endParaRPr lang="en-MY" sz="1100" b="1" dirty="0"/>
                    </a:p>
                  </a:txBody>
                  <a:tcPr/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MAHARANI</a:t>
                      </a:r>
                      <a:endParaRPr lang="en-MY" sz="1100" b="1" dirty="0"/>
                    </a:p>
                  </a:txBody>
                  <a:tcPr/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BATU PAHAT</a:t>
                      </a:r>
                      <a:endParaRPr lang="en-MY" sz="1100" b="1" dirty="0"/>
                    </a:p>
                  </a:txBody>
                  <a:tcPr/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KOTA TINGGI</a:t>
                      </a:r>
                      <a:endParaRPr lang="en-MY" sz="1100" b="1" dirty="0"/>
                    </a:p>
                  </a:txBody>
                  <a:tcPr/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RENGGAM</a:t>
                      </a:r>
                      <a:endParaRPr lang="en-MY" sz="1100" b="1" dirty="0"/>
                    </a:p>
                  </a:txBody>
                  <a:tcPr/>
                </a:tc>
              </a:tr>
              <a:tr h="2510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 NAUTICA PAGOH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1662423"/>
              </p:ext>
            </p:extLst>
          </p:nvPr>
        </p:nvGraphicFramePr>
        <p:xfrm>
          <a:off x="2209800" y="3581400"/>
          <a:ext cx="1981200" cy="102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4070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FLOATING</a:t>
                      </a:r>
                      <a:r>
                        <a:rPr lang="en-US" sz="1100" b="1" baseline="0" dirty="0" smtClean="0"/>
                        <a:t> STORAGE OFFLOADING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247146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FSU</a:t>
                      </a:r>
                      <a:r>
                        <a:rPr lang="en-US" sz="1100" b="1" baseline="0" dirty="0" smtClean="0"/>
                        <a:t> NAUTICA MUAR</a:t>
                      </a:r>
                      <a:endParaRPr lang="en-MY" sz="1100" b="1" dirty="0"/>
                    </a:p>
                  </a:txBody>
                  <a:tcPr/>
                </a:tc>
              </a:tr>
              <a:tr h="33639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MT</a:t>
                      </a:r>
                      <a:r>
                        <a:rPr lang="en-US" sz="1100" b="1" baseline="0" dirty="0" smtClean="0"/>
                        <a:t> FOIS NAUTICA TEMBIKAI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997167"/>
              </p:ext>
            </p:extLst>
          </p:nvPr>
        </p:nvGraphicFramePr>
        <p:xfrm>
          <a:off x="4572000" y="2057400"/>
          <a:ext cx="44196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2475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PORT SERVICES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I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XIX</a:t>
                      </a:r>
                      <a:endParaRPr lang="en-MY" sz="1100" b="1" dirty="0" smtClean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II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XX</a:t>
                      </a:r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MY" sz="1100" b="1" dirty="0" smtClean="0"/>
                        <a:t>MV NAUTICA</a:t>
                      </a:r>
                      <a:r>
                        <a:rPr lang="en-MY" sz="1100" b="1" baseline="0" dirty="0" smtClean="0"/>
                        <a:t> TG PUTERI IX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XXI</a:t>
                      </a:r>
                      <a:endParaRPr lang="en-MY" sz="1100" b="1" dirty="0" smtClean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XXII</a:t>
                      </a:r>
                      <a:endParaRPr lang="en-MY" sz="1100" b="1" dirty="0" smtClean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XI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XXIV</a:t>
                      </a:r>
                      <a:endParaRPr lang="en-MY" sz="1100" b="1" dirty="0" smtClean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XII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XXV</a:t>
                      </a:r>
                      <a:endParaRPr lang="en-MY" sz="1100" b="1" dirty="0"/>
                    </a:p>
                  </a:txBody>
                  <a:tcPr/>
                </a:tc>
              </a:tr>
              <a:tr h="24604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XV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XXVI</a:t>
                      </a:r>
                      <a:endParaRPr lang="en-MY" sz="1100" b="1" dirty="0"/>
                    </a:p>
                  </a:txBody>
                  <a:tcPr/>
                </a:tc>
              </a:tr>
              <a:tr h="24604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XVI</a:t>
                      </a:r>
                      <a:endParaRPr lang="en-MY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MV NAUTICA TG PUTERI XXXIII</a:t>
                      </a:r>
                      <a:endParaRPr lang="en-MY" sz="1100" b="1" dirty="0"/>
                    </a:p>
                  </a:txBody>
                  <a:tcPr/>
                </a:tc>
              </a:tr>
              <a:tr h="24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XVII</a:t>
                      </a:r>
                      <a:endParaRPr lang="en-MY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XXXIV</a:t>
                      </a:r>
                      <a:endParaRPr lang="en-MY" sz="1100" b="1" dirty="0" smtClean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MV NAUTICA TG PUTERI XVIII</a:t>
                      </a:r>
                      <a:endParaRPr lang="en-MY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8687461"/>
              </p:ext>
            </p:extLst>
          </p:nvPr>
        </p:nvGraphicFramePr>
        <p:xfrm>
          <a:off x="4572000" y="5068127"/>
          <a:ext cx="2133600" cy="133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2399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PFLNG</a:t>
                      </a:r>
                      <a:r>
                        <a:rPr lang="en-US" sz="1100" b="1" baseline="0" dirty="0" smtClean="0"/>
                        <a:t> 1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29602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TG PUTERI XXIII</a:t>
                      </a:r>
                      <a:endParaRPr lang="en-MY" sz="1100" b="1" dirty="0"/>
                    </a:p>
                  </a:txBody>
                  <a:tcPr/>
                </a:tc>
              </a:tr>
              <a:tr h="23995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TG PUTERI XXVII</a:t>
                      </a:r>
                      <a:endParaRPr lang="en-MY" sz="1100" b="1" dirty="0"/>
                    </a:p>
                  </a:txBody>
                  <a:tcPr/>
                </a:tc>
              </a:tr>
              <a:tr h="239957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</a:t>
                      </a:r>
                      <a:r>
                        <a:rPr lang="en-MY" sz="1100" b="1" baseline="0" dirty="0" smtClean="0"/>
                        <a:t> TG PUTERI XXVIII</a:t>
                      </a:r>
                      <a:endParaRPr lang="en-MY" sz="1100" b="1" dirty="0"/>
                    </a:p>
                  </a:txBody>
                  <a:tcPr/>
                </a:tc>
              </a:tr>
              <a:tr h="259412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 TG</a:t>
                      </a:r>
                      <a:r>
                        <a:rPr lang="en-MY" sz="1100" b="1" baseline="0" dirty="0" smtClean="0"/>
                        <a:t> PUTERI XXIX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" y="3962400"/>
          <a:ext cx="1905000" cy="77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2599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THIRD</a:t>
                      </a:r>
                      <a:r>
                        <a:rPr lang="en-US" sz="1100" b="1" baseline="0" dirty="0" smtClean="0"/>
                        <a:t> PARTY VESSEL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235379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KEJORA</a:t>
                      </a:r>
                      <a:r>
                        <a:rPr lang="en-US" sz="1100" b="1" baseline="0" dirty="0" smtClean="0"/>
                        <a:t> 59</a:t>
                      </a:r>
                      <a:endParaRPr lang="en-MY" sz="1100" b="1" dirty="0"/>
                    </a:p>
                  </a:txBody>
                  <a:tcPr/>
                </a:tc>
              </a:tr>
              <a:tr h="235379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KEJORA</a:t>
                      </a:r>
                      <a:r>
                        <a:rPr lang="en-US" sz="1100" b="1" baseline="0" dirty="0" smtClean="0"/>
                        <a:t> 57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72000" y="1752600"/>
            <a:ext cx="4419600" cy="253916"/>
          </a:xfrm>
          <a:prstGeom prst="rect">
            <a:avLst/>
          </a:prstGeom>
          <a:solidFill>
            <a:srgbClr val="9D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</a:rPr>
              <a:t>PORT MARINE SERVICES</a:t>
            </a:r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1752600"/>
            <a:ext cx="3962400" cy="253916"/>
          </a:xfrm>
          <a:prstGeom prst="rect">
            <a:avLst/>
          </a:prstGeom>
          <a:solidFill>
            <a:srgbClr val="9D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MARINE TRANSPORTATION AND OFFSHORE STORAGE OF OIL &amp; GAS</a:t>
            </a:r>
            <a:endParaRPr lang="en-US" sz="105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09800" y="2057400"/>
          <a:ext cx="1981200" cy="139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4871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CREW</a:t>
                      </a:r>
                      <a:r>
                        <a:rPr lang="en-US" sz="1100" b="1" baseline="0" dirty="0" smtClean="0"/>
                        <a:t> BOATS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33042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TG PUTERI IV</a:t>
                      </a:r>
                      <a:endParaRPr lang="en-MY" sz="1100" b="1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TG PUTERI XXX</a:t>
                      </a:r>
                      <a:endParaRPr lang="en-MY" sz="1100" b="1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</a:t>
                      </a:r>
                      <a:r>
                        <a:rPr lang="en-MY" sz="1100" b="1" baseline="0" dirty="0" smtClean="0"/>
                        <a:t> GAMBIR</a:t>
                      </a:r>
                      <a:endParaRPr lang="en-MY" sz="1100" b="1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 LANGSAT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781800" y="4709160"/>
          <a:ext cx="2209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2553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CONSTRUCTION/MAINTENANCE</a:t>
                      </a:r>
                      <a:endParaRPr lang="en-MY" sz="1100" b="1" dirty="0"/>
                    </a:p>
                  </a:txBody>
                  <a:tcPr>
                    <a:solidFill>
                      <a:srgbClr val="003192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AIR HITAM</a:t>
                      </a:r>
                      <a:endParaRPr lang="en-MY" sz="1100" b="1" dirty="0"/>
                    </a:p>
                  </a:txBody>
                  <a:tcPr/>
                </a:tc>
              </a:tr>
              <a:tr h="1564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MV</a:t>
                      </a:r>
                      <a:r>
                        <a:rPr lang="en-US" sz="1100" b="1" baseline="0" dirty="0" smtClean="0"/>
                        <a:t> NAUTICA TG PUTERI XXXV</a:t>
                      </a:r>
                      <a:endParaRPr lang="en-MY" sz="1100" b="1" dirty="0"/>
                    </a:p>
                  </a:txBody>
                  <a:tcPr/>
                </a:tc>
              </a:tr>
              <a:tr h="202174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</a:t>
                      </a:r>
                      <a:r>
                        <a:rPr lang="en-MY" sz="1100" b="1" baseline="0" dirty="0" smtClean="0"/>
                        <a:t> TG PUTERI XXXVI</a:t>
                      </a:r>
                      <a:endParaRPr lang="en-MY" sz="1100" b="1" dirty="0"/>
                    </a:p>
                  </a:txBody>
                  <a:tcPr/>
                </a:tc>
              </a:tr>
              <a:tr h="171694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AMAL II</a:t>
                      </a:r>
                      <a:endParaRPr lang="en-MY" sz="1100" b="1" dirty="0"/>
                    </a:p>
                  </a:txBody>
                  <a:tcPr/>
                </a:tc>
              </a:tr>
              <a:tr h="255305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 TG</a:t>
                      </a:r>
                      <a:r>
                        <a:rPr lang="en-MY" sz="1100" b="1" baseline="0" dirty="0" smtClean="0"/>
                        <a:t> PUTERI XXXVII</a:t>
                      </a:r>
                      <a:endParaRPr lang="en-MY" sz="1100" b="1" dirty="0"/>
                    </a:p>
                  </a:txBody>
                  <a:tcPr/>
                </a:tc>
              </a:tr>
              <a:tr h="255305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 TG PUTERI VII</a:t>
                      </a:r>
                      <a:endParaRPr lang="en-MY" sz="1100" b="1" dirty="0"/>
                    </a:p>
                  </a:txBody>
                  <a:tcPr/>
                </a:tc>
              </a:tr>
              <a:tr h="255305"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MV NAUTICA TG PUTERI VIII</a:t>
                      </a:r>
                      <a:endParaRPr lang="en-MY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41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499" y="76200"/>
            <a:ext cx="8696325" cy="5619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40475"/>
            <a:ext cx="762000" cy="365125"/>
          </a:xfrm>
        </p:spPr>
        <p:txBody>
          <a:bodyPr anchor="ctr"/>
          <a:lstStyle/>
          <a:p>
            <a:pPr algn="ctr"/>
            <a:fld id="{F61C7C50-1719-3149-B175-DB54F80E3C1C}" type="slidenum">
              <a:rPr lang="en-US" sz="1200" b="1" smtClean="0"/>
              <a:pPr algn="ctr"/>
              <a:t>6</a:t>
            </a:fld>
            <a:endParaRPr lang="en-US" sz="1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7898811"/>
              </p:ext>
            </p:extLst>
          </p:nvPr>
        </p:nvGraphicFramePr>
        <p:xfrm>
          <a:off x="381001" y="1447800"/>
          <a:ext cx="8358186" cy="499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2871787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</a:tblGrid>
              <a:tr h="9143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TYPE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OF VESSEL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b="1" strike="noStrike" baseline="300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(1)</a:t>
                      </a:r>
                      <a:endParaRPr lang="en-MY" sz="1800" b="1" strike="noStrike" baseline="30000" dirty="0"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UTILISATION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RATE FOR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FYE 2017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(2)</a:t>
                      </a:r>
                      <a:endParaRPr lang="en-MY" sz="1800" b="1" baseline="30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UTILISATION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RATE FOR</a:t>
                      </a:r>
                    </a:p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FYE 2018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(2)</a:t>
                      </a:r>
                      <a:endParaRPr lang="en-MY" sz="1800" b="1" baseline="30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92"/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lang="en-US" sz="17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 TANKERS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73%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76%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FSU</a:t>
                      </a:r>
                      <a:endParaRPr lang="en-MY" sz="1700" b="1" baseline="30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100%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100%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FAST</a:t>
                      </a:r>
                      <a:r>
                        <a:rPr lang="en-US" sz="17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 CREW BOATS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59%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83%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PFLNG1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100%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100%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PORT</a:t>
                      </a:r>
                      <a:r>
                        <a:rPr lang="en-US" sz="17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 SERVICES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84%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88%</a:t>
                      </a:r>
                      <a:endParaRPr lang="en-MY" sz="17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418110">
                <a:tc>
                  <a:txBody>
                    <a:bodyPr/>
                    <a:lstStyle/>
                    <a:p>
                      <a:r>
                        <a:rPr lang="en-MY" sz="1700" b="1" dirty="0" smtClean="0">
                          <a:solidFill>
                            <a:srgbClr val="800000"/>
                          </a:solidFill>
                          <a:latin typeface="Arial Narrow"/>
                          <a:cs typeface="Arial Narrow"/>
                        </a:rPr>
                        <a:t>AVERAGE UTILISATION RATE</a:t>
                      </a:r>
                      <a:endParaRPr lang="en-MY" sz="1700" b="1" dirty="0">
                        <a:solidFill>
                          <a:srgbClr val="8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b="1" dirty="0" smtClean="0">
                          <a:solidFill>
                            <a:srgbClr val="800000"/>
                          </a:solidFill>
                          <a:latin typeface="Arial Narrow"/>
                          <a:cs typeface="Arial Narrow"/>
                        </a:rPr>
                        <a:t>80%</a:t>
                      </a:r>
                      <a:endParaRPr lang="en-MY" sz="1700" b="1" dirty="0">
                        <a:solidFill>
                          <a:srgbClr val="8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b="1" dirty="0" smtClean="0">
                          <a:solidFill>
                            <a:srgbClr val="800000"/>
                          </a:solidFill>
                          <a:latin typeface="Arial Narrow"/>
                          <a:cs typeface="Arial Narrow"/>
                        </a:rPr>
                        <a:t>88%</a:t>
                      </a:r>
                      <a:endParaRPr lang="en-MY" sz="1700" b="1" dirty="0">
                        <a:solidFill>
                          <a:srgbClr val="8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</a:tr>
              <a:tr h="1382980">
                <a:tc gridSpan="3">
                  <a:txBody>
                    <a:bodyPr/>
                    <a:lstStyle/>
                    <a:p>
                      <a:endParaRPr lang="en-US" sz="1800" b="1" i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sz="1600" b="1" i="0" u="sng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Notes:</a:t>
                      </a:r>
                    </a:p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(1) Own marine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vessels only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(2) Utilisation rate is computed based on the number of days contracted divided by 365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days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20469"/>
            <a:ext cx="8001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lang="en-US" sz="3600" b="1" dirty="0">
                <a:solidFill>
                  <a:srgbClr val="C00000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VESSEL UTILISATION</a:t>
            </a:r>
            <a:endParaRPr lang="en-MY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B35F4E-9127-47B3-93E5-70F07AB2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1371600"/>
            <a:ext cx="4724400" cy="5486400"/>
            <a:chOff x="0" y="1371600"/>
            <a:chExt cx="4724400" cy="5486400"/>
          </a:xfrm>
        </p:grpSpPr>
        <p:sp>
          <p:nvSpPr>
            <p:cNvPr id="23" name="Rectangle 22"/>
            <p:cNvSpPr/>
            <p:nvPr/>
          </p:nvSpPr>
          <p:spPr>
            <a:xfrm>
              <a:off x="0" y="1371600"/>
              <a:ext cx="4724400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grpSp>
          <p:nvGrpSpPr>
            <p:cNvPr id="6" name="Group 20"/>
            <p:cNvGrpSpPr/>
            <p:nvPr/>
          </p:nvGrpSpPr>
          <p:grpSpPr>
            <a:xfrm>
              <a:off x="228600" y="1600200"/>
              <a:ext cx="4191000" cy="2534945"/>
              <a:chOff x="228600" y="1600200"/>
              <a:chExt cx="4191000" cy="253494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28600" y="1600200"/>
                <a:ext cx="4191000" cy="38100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Marine Operations</a:t>
                </a:r>
                <a:endParaRPr lang="en-MY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8600" y="2133600"/>
                <a:ext cx="2019300" cy="685800"/>
              </a:xfrm>
              <a:prstGeom prst="rect">
                <a:avLst/>
              </a:prstGeom>
              <a:solidFill>
                <a:srgbClr val="0031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Marine Transportation and Offshore Storage</a:t>
                </a:r>
                <a:r>
                  <a:rPr lang="en-US" sz="1200" b="1" dirty="0" smtClean="0">
                    <a:solidFill>
                      <a:srgbClr val="FFFFFF"/>
                    </a:solidFill>
                  </a:rPr>
                  <a:t> 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of </a:t>
                </a:r>
                <a:r>
                  <a:rPr lang="en-US" sz="1200" b="1" dirty="0">
                    <a:solidFill>
                      <a:srgbClr val="FFFFFF"/>
                    </a:solidFill>
                  </a:rPr>
                  <a:t>Oil and Gas </a:t>
                </a:r>
                <a:endParaRPr lang="en-MY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0300" y="2133600"/>
                <a:ext cx="2019300" cy="685800"/>
              </a:xfrm>
              <a:prstGeom prst="rect">
                <a:avLst/>
              </a:prstGeom>
              <a:solidFill>
                <a:srgbClr val="0031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Port Marine Services</a:t>
                </a:r>
                <a:endParaRPr lang="en-MY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2819400"/>
                <a:ext cx="1981200" cy="131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Charter hire of :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Products Tankers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Floating Storage Unit (“FSU”) / Floating Storage Operation (“FSO”)</a:t>
                </a:r>
                <a:endParaRPr lang="en-US" sz="1200" dirty="0" smtClean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Crew Boats</a:t>
                </a:r>
                <a:endParaRPr lang="en-MY" sz="1200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38400" y="2971800"/>
                <a:ext cx="198120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Towage Service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Mooring Service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Dockside Mooring Service</a:t>
                </a:r>
                <a:endParaRPr lang="en-MY" sz="1200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C6AFD0-718A-4FC9-B361-4CD91A9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629400"/>
            <a:ext cx="2895600" cy="212725"/>
          </a:xfrm>
        </p:spPr>
        <p:txBody>
          <a:bodyPr/>
          <a:lstStyle/>
          <a:p>
            <a:r>
              <a:rPr lang="en-MY" dirty="0"/>
              <a:t>Internal Use Only – April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4D775E-DBA1-4F76-942B-BD08A06D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3689DA-2CB2-4CAB-9280-D0DC1D355F9B}"/>
              </a:ext>
            </a:extLst>
          </p:cNvPr>
          <p:cNvSpPr txBox="1">
            <a:spLocks/>
          </p:cNvSpPr>
          <p:nvPr/>
        </p:nvSpPr>
        <p:spPr>
          <a:xfrm>
            <a:off x="457200" y="362634"/>
            <a:ext cx="7997959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2018 OPERATIONAL PERFORMANCE</a:t>
            </a:r>
            <a:endParaRPr lang="en-MY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5" name="Group 21"/>
          <p:cNvGrpSpPr/>
          <p:nvPr/>
        </p:nvGrpSpPr>
        <p:grpSpPr>
          <a:xfrm>
            <a:off x="5029200" y="1600200"/>
            <a:ext cx="3962400" cy="1600200"/>
            <a:chOff x="5029200" y="1600200"/>
            <a:chExt cx="39624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5029200" y="1600200"/>
              <a:ext cx="3810000" cy="457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Non – Marine Operations</a:t>
              </a:r>
              <a:endParaRPr lang="en-MY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200" y="2133600"/>
              <a:ext cx="3810000" cy="685800"/>
            </a:xfrm>
            <a:prstGeom prst="rect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Marine Engineering Services</a:t>
              </a:r>
              <a:endParaRPr lang="en-MY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2923401"/>
              <a:ext cx="396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Shipping </a:t>
              </a:r>
              <a:r>
                <a:rPr lang="en-US" sz="1200" dirty="0">
                  <a:solidFill>
                    <a:srgbClr val="FFFFFF"/>
                  </a:solidFill>
                  <a:latin typeface="Arial Narrow"/>
                  <a:cs typeface="Arial Narrow"/>
                </a:rPr>
                <a:t>and Ship repair</a:t>
              </a:r>
              <a:endParaRPr lang="en-MY" sz="12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4BB400-E946-43B5-A502-6873293F547A}"/>
              </a:ext>
            </a:extLst>
          </p:cNvPr>
          <p:cNvSpPr txBox="1"/>
          <p:nvPr/>
        </p:nvSpPr>
        <p:spPr>
          <a:xfrm>
            <a:off x="228600" y="4191000"/>
            <a:ext cx="4191000" cy="2123658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endParaRPr lang="en-MY" sz="2000" b="1" dirty="0" smtClean="0">
              <a:solidFill>
                <a:srgbClr val="F3F0F6"/>
              </a:solidFill>
            </a:endParaRPr>
          </a:p>
          <a:p>
            <a:pPr algn="ctr"/>
            <a:r>
              <a:rPr lang="en-MY" sz="2800" b="1" dirty="0" smtClean="0">
                <a:solidFill>
                  <a:srgbClr val="F3F0F6"/>
                </a:solidFill>
              </a:rPr>
              <a:t>CHARTER </a:t>
            </a:r>
            <a:r>
              <a:rPr lang="en-MY" sz="2800" b="1" dirty="0">
                <a:solidFill>
                  <a:srgbClr val="F3F0F6"/>
                </a:solidFill>
              </a:rPr>
              <a:t>HIRE</a:t>
            </a:r>
          </a:p>
          <a:p>
            <a:pPr algn="ctr"/>
            <a:r>
              <a:rPr lang="en-MY" sz="4800" b="1" dirty="0">
                <a:solidFill>
                  <a:srgbClr val="003192"/>
                </a:solidFill>
              </a:rPr>
              <a:t>+</a:t>
            </a:r>
            <a:r>
              <a:rPr lang="en-MY" sz="4800" b="1" dirty="0" smtClean="0">
                <a:solidFill>
                  <a:srgbClr val="003192"/>
                </a:solidFill>
              </a:rPr>
              <a:t>24.4%</a:t>
            </a:r>
            <a:endParaRPr lang="en-MY" sz="4800" b="1" dirty="0">
              <a:solidFill>
                <a:srgbClr val="003192"/>
              </a:solidFill>
            </a:endParaRPr>
          </a:p>
          <a:p>
            <a:pPr algn="ctr"/>
            <a:r>
              <a:rPr lang="en-MY" b="1" dirty="0">
                <a:solidFill>
                  <a:srgbClr val="17375E"/>
                </a:solidFill>
              </a:rPr>
              <a:t>Revenue grew to </a:t>
            </a:r>
            <a:r>
              <a:rPr lang="en-MY" b="1" dirty="0" smtClean="0">
                <a:solidFill>
                  <a:srgbClr val="17375E"/>
                </a:solidFill>
              </a:rPr>
              <a:t>RM278.3 million</a:t>
            </a:r>
          </a:p>
          <a:p>
            <a:pPr algn="ctr"/>
            <a:endParaRPr lang="en-MY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3A8A9B-EE60-4DC3-BC16-F0A45AA02D74}"/>
              </a:ext>
            </a:extLst>
          </p:cNvPr>
          <p:cNvSpPr txBox="1"/>
          <p:nvPr/>
        </p:nvSpPr>
        <p:spPr>
          <a:xfrm>
            <a:off x="5029200" y="4191000"/>
            <a:ext cx="3810000" cy="2123658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endParaRPr lang="en-MY" sz="2000" b="1" dirty="0" smtClean="0">
              <a:solidFill>
                <a:srgbClr val="F3F0F6"/>
              </a:solidFill>
            </a:endParaRPr>
          </a:p>
          <a:p>
            <a:pPr algn="ctr"/>
            <a:r>
              <a:rPr lang="en-MY" sz="2800" b="1" dirty="0" smtClean="0">
                <a:solidFill>
                  <a:srgbClr val="F3F0F6"/>
                </a:solidFill>
              </a:rPr>
              <a:t>EPCIC</a:t>
            </a:r>
            <a:endParaRPr lang="en-MY" sz="2800" b="1" dirty="0">
              <a:solidFill>
                <a:srgbClr val="F3F0F6"/>
              </a:solidFill>
            </a:endParaRPr>
          </a:p>
          <a:p>
            <a:pPr algn="ctr"/>
            <a:r>
              <a:rPr lang="en-MY" sz="4800" b="1" dirty="0">
                <a:solidFill>
                  <a:srgbClr val="003192"/>
                </a:solidFill>
              </a:rPr>
              <a:t>-1.8%</a:t>
            </a:r>
          </a:p>
          <a:p>
            <a:pPr algn="ctr"/>
            <a:r>
              <a:rPr lang="en-MY" b="1" dirty="0">
                <a:solidFill>
                  <a:srgbClr val="17375E"/>
                </a:solidFill>
              </a:rPr>
              <a:t>Revenue declined to RM140.7 </a:t>
            </a:r>
            <a:r>
              <a:rPr lang="en-MY" b="1" dirty="0" smtClean="0">
                <a:solidFill>
                  <a:srgbClr val="17375E"/>
                </a:solidFill>
              </a:rPr>
              <a:t>million</a:t>
            </a:r>
          </a:p>
          <a:p>
            <a:pPr algn="ctr"/>
            <a:endParaRPr lang="en-MY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C6AFD0-718A-4FC9-B361-4CD91A9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2895600" cy="212725"/>
          </a:xfrm>
        </p:spPr>
        <p:txBody>
          <a:bodyPr/>
          <a:lstStyle/>
          <a:p>
            <a:r>
              <a:rPr lang="en-MY" dirty="0"/>
              <a:t>Internal Use Only – April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4D775E-DBA1-4F76-942B-BD08A06D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3689DA-2CB2-4CAB-9280-D0DC1D355F9B}"/>
              </a:ext>
            </a:extLst>
          </p:cNvPr>
          <p:cNvSpPr txBox="1">
            <a:spLocks/>
          </p:cNvSpPr>
          <p:nvPr/>
        </p:nvSpPr>
        <p:spPr>
          <a:xfrm>
            <a:off x="457200" y="496669"/>
            <a:ext cx="7997959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rgbClr val="C00000"/>
                </a:solidFill>
                <a:effectLst/>
                <a:latin typeface="Calibri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17375E"/>
                </a:solidFill>
                <a:latin typeface="+mj-lt"/>
              </a:rPr>
              <a:t>2018</a:t>
            </a:r>
            <a:r>
              <a:rPr lang="en-US" dirty="0" smtClean="0">
                <a:solidFill>
                  <a:srgbClr val="17375E"/>
                </a:solidFill>
                <a:latin typeface="+mj-lt"/>
              </a:rPr>
              <a:t> OPERATIONAL HIGHLIGHTS</a:t>
            </a:r>
            <a:endParaRPr lang="en-MY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8E9EF9-62A7-4A70-AFEC-807C133EBDEC}"/>
              </a:ext>
            </a:extLst>
          </p:cNvPr>
          <p:cNvSpPr txBox="1"/>
          <p:nvPr/>
        </p:nvSpPr>
        <p:spPr>
          <a:xfrm>
            <a:off x="228600" y="1885494"/>
            <a:ext cx="85344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/>
                <a:cs typeface="Arial Narrow"/>
              </a:rPr>
              <a:t>2018 was a turnaround year whereby the group retuned back to the black and recorded a profit</a:t>
            </a:r>
            <a:r>
              <a:rPr lang="en-US" sz="2000" b="1" dirty="0" smtClean="0">
                <a:latin typeface="Arial Narrow"/>
                <a:cs typeface="Arial Narrow"/>
              </a:rPr>
              <a:t> before tax of RM90.4 </a:t>
            </a:r>
            <a:r>
              <a:rPr lang="en-US" sz="2000" b="1" dirty="0">
                <a:latin typeface="Arial Narrow"/>
                <a:cs typeface="Arial Narrow"/>
              </a:rPr>
              <a:t>million</a:t>
            </a:r>
          </a:p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/>
                <a:cs typeface="Arial Narrow"/>
              </a:rPr>
              <a:t>Underlying core marine operations (tankers, FSO, OSV and port) remains robust and underpinned by long term charters. Operationally, this core operations revenue grew in 2018.</a:t>
            </a:r>
          </a:p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/>
                <a:cs typeface="Arial Narrow"/>
              </a:rPr>
              <a:t>New contract awards and contract renewals in 2018 is inline with the general recovery for the O&amp;G industry and is expected to improve further in 2019 and beyond.</a:t>
            </a:r>
            <a:endParaRPr lang="en-MY" sz="20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71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FB21-49EC-435D-BD03-D3155ED2D4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39000" cy="646331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MY" dirty="0" smtClean="0">
                <a:solidFill>
                  <a:srgbClr val="17375E"/>
                </a:solidFill>
              </a:rPr>
              <a:t>FINANCIAL HIGHLIGHTS </a:t>
            </a:r>
            <a:r>
              <a:rPr lang="en-MY" dirty="0">
                <a:solidFill>
                  <a:srgbClr val="17375E"/>
                </a:solidFill>
              </a:rPr>
              <a:t>– </a:t>
            </a:r>
            <a:r>
              <a:rPr lang="en-MY" dirty="0" smtClean="0">
                <a:solidFill>
                  <a:srgbClr val="17375E"/>
                </a:solidFill>
              </a:rPr>
              <a:t>FY2018</a:t>
            </a:r>
            <a:endParaRPr lang="en-MY" dirty="0">
              <a:solidFill>
                <a:srgbClr val="17375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8768B41-D2E4-404A-8D8A-F7A2AAEC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lum bright="-39000" contrast="54000"/>
          </a:blip>
          <a:stretch>
            <a:fillRect/>
          </a:stretch>
        </p:blipFill>
        <p:spPr>
          <a:xfrm>
            <a:off x="304800" y="1447800"/>
            <a:ext cx="4227293" cy="254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D4E71D-8A71-4522-937A-0FBC1C4779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lum bright="-39000" contrast="54000"/>
          </a:blip>
          <a:stretch>
            <a:fillRect/>
          </a:stretch>
        </p:blipFill>
        <p:spPr>
          <a:xfrm>
            <a:off x="4678109" y="1447800"/>
            <a:ext cx="4227293" cy="254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9DF7F2-7F42-4832-9E12-5A3F4439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39000" contrast="54000"/>
          </a:blip>
          <a:stretch>
            <a:fillRect/>
          </a:stretch>
        </p:blipFill>
        <p:spPr>
          <a:xfrm>
            <a:off x="304800" y="4038600"/>
            <a:ext cx="4227293" cy="2540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A9B65C5-F015-488D-9857-6AC42DEDBB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lum bright="-39000" contrast="54000"/>
          </a:blip>
          <a:stretch>
            <a:fillRect/>
          </a:stretch>
        </p:blipFill>
        <p:spPr>
          <a:xfrm>
            <a:off x="4668485" y="4038600"/>
            <a:ext cx="4236597" cy="254985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6D19F3-234C-4272-915A-8BB7DEBE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645275"/>
            <a:ext cx="2895600" cy="212725"/>
          </a:xfrm>
        </p:spPr>
        <p:txBody>
          <a:bodyPr/>
          <a:lstStyle/>
          <a:p>
            <a:r>
              <a:rPr lang="en-US" dirty="0"/>
              <a:t>Internal Use Only – April 2019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6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1092</Words>
  <Application>Microsoft Macintosh PowerPoint</Application>
  <PresentationFormat>On-screen Show (4:3)</PresentationFormat>
  <Paragraphs>223</Paragraphs>
  <Slides>11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CORPORATE OVERVIEW</vt:lpstr>
      <vt:lpstr>OUR OFFICES / OPERATION LOCATIONS</vt:lpstr>
      <vt:lpstr>Slide 4</vt:lpstr>
      <vt:lpstr>MARINE VESSEL FLEET</vt:lpstr>
      <vt:lpstr>Slide 6</vt:lpstr>
      <vt:lpstr>Slide 7</vt:lpstr>
      <vt:lpstr>Slide 8</vt:lpstr>
      <vt:lpstr>FINANCIAL HIGHLIGHTS – FY2018</vt:lpstr>
      <vt:lpstr>SUMMARY – GOING FORWARD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Natasha Osman</cp:lastModifiedBy>
  <cp:revision>425</cp:revision>
  <cp:lastPrinted>2016-05-05T03:19:46Z</cp:lastPrinted>
  <dcterms:created xsi:type="dcterms:W3CDTF">2019-04-25T01:11:24Z</dcterms:created>
  <dcterms:modified xsi:type="dcterms:W3CDTF">2019-04-25T01:32:13Z</dcterms:modified>
</cp:coreProperties>
</file>